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9"/>
  </p:notesMasterIdLst>
  <p:handoutMasterIdLst>
    <p:handoutMasterId r:id="rId20"/>
  </p:handoutMasterIdLst>
  <p:sldIdLst>
    <p:sldId id="359" r:id="rId2"/>
    <p:sldId id="360" r:id="rId3"/>
    <p:sldId id="308" r:id="rId4"/>
    <p:sldId id="339" r:id="rId5"/>
    <p:sldId id="311" r:id="rId6"/>
    <p:sldId id="319" r:id="rId7"/>
    <p:sldId id="323" r:id="rId8"/>
    <p:sldId id="285" r:id="rId9"/>
    <p:sldId id="261" r:id="rId10"/>
    <p:sldId id="344" r:id="rId11"/>
    <p:sldId id="332" r:id="rId12"/>
    <p:sldId id="291" r:id="rId13"/>
    <p:sldId id="330" r:id="rId14"/>
    <p:sldId id="327" r:id="rId15"/>
    <p:sldId id="343" r:id="rId16"/>
    <p:sldId id="341" r:id="rId17"/>
    <p:sldId id="329" r:id="rId18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6EC"/>
    <a:srgbClr val="D51DBB"/>
    <a:srgbClr val="CB1CE8"/>
    <a:srgbClr val="E489F3"/>
    <a:srgbClr val="EDA1C2"/>
    <a:srgbClr val="EEA8DF"/>
    <a:srgbClr val="5AC664"/>
    <a:srgbClr val="A513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371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2760" y="-84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527D1D3-CD8B-4BBD-B06B-72E9525867E0}" type="datetimeFigureOut">
              <a:rPr lang="uk-UA"/>
              <a:pPr>
                <a:defRPr/>
              </a:pPr>
              <a:t>28.08.2015</a:t>
            </a:fld>
            <a:endParaRPr lang="uk-UA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1EDAD61-1B8E-44B8-A750-9245BB3BE78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50" tIns="45974" rIns="91950" bIns="45974" numCol="1" anchor="t" anchorCtr="0" compatLnSpc="1">
            <a:prstTxWarp prst="textNoShape">
              <a:avLst/>
            </a:prstTxWarp>
          </a:bodyPr>
          <a:lstStyle>
            <a:lvl1pPr algn="l" defTabSz="918402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50" tIns="45974" rIns="91950" bIns="45974" numCol="1" anchor="t" anchorCtr="0" compatLnSpc="1">
            <a:prstTxWarp prst="textNoShape">
              <a:avLst/>
            </a:prstTxWarp>
          </a:bodyPr>
          <a:lstStyle>
            <a:lvl1pPr algn="r" defTabSz="918402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C25AA5C-B7EA-4FD5-A79E-F5CD3F8FA1F0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39838"/>
            <a:ext cx="484028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33" tIns="46766" rIns="93533" bIns="46766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50" tIns="45974" rIns="91950" bIns="45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50" tIns="45974" rIns="91950" bIns="45974" numCol="1" anchor="b" anchorCtr="0" compatLnSpc="1">
            <a:prstTxWarp prst="textNoShape">
              <a:avLst/>
            </a:prstTxWarp>
          </a:bodyPr>
          <a:lstStyle>
            <a:lvl1pPr algn="l" defTabSz="918402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50" tIns="45974" rIns="91950" bIns="45974" numCol="1" anchor="b" anchorCtr="0" compatLnSpc="1">
            <a:prstTxWarp prst="textNoShape">
              <a:avLst/>
            </a:prstTxWarp>
          </a:bodyPr>
          <a:lstStyle>
            <a:lvl1pPr algn="r" defTabSz="918402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3997980-A23C-4AE9-BC40-B504273FB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50" tIns="45974" rIns="91950" bIns="45974" anchor="b"/>
          <a:lstStyle/>
          <a:p>
            <a:pPr algn="r" defTabSz="909638"/>
            <a:fld id="{DC3DEDA0-29A6-45F5-8485-654B450E4AFE}" type="slidenum">
              <a:rPr lang="ru-RU" sz="1200">
                <a:latin typeface="Calibri" pitchFamily="34" charset="0"/>
              </a:rPr>
              <a:pPr algn="r" defTabSz="909638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22531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50" tIns="45974" rIns="91950" bIns="45974" anchor="b"/>
          <a:lstStyle/>
          <a:p>
            <a:pPr algn="r" defTabSz="909638"/>
            <a:fld id="{F05F2E09-F125-42E7-A067-AA97633F514C}" type="slidenum">
              <a:rPr lang="ru-RU" sz="1200">
                <a:latin typeface="Calibri" pitchFamily="34" charset="0"/>
              </a:rPr>
              <a:pPr algn="r" defTabSz="909638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30723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50" tIns="45974" rIns="91950" bIns="45974" anchor="b"/>
          <a:lstStyle/>
          <a:p>
            <a:pPr algn="r" defTabSz="909638"/>
            <a:fld id="{A0851FC1-DE64-49F5-90BD-C2F19F92A3AB}" type="slidenum">
              <a:rPr lang="ru-RU" sz="1200">
                <a:latin typeface="Calibri" pitchFamily="34" charset="0"/>
              </a:rPr>
              <a:pPr algn="r" defTabSz="909638"/>
              <a:t>8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31F5-7028-429C-9DEC-9CFB1B5B6DDF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29B5D-4E7D-4B25-BA7E-5873C9D3F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7F0D-AA4B-432B-9C80-25798B832B36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9C4E-10F2-4F32-8669-6F446CDED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591BB-C913-45B6-AACA-E68E5FAE1E65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0254-1180-4DCF-B8D4-7B89129B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AC45-A52A-435F-AEEE-AB5F0E98371F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78A7C-6A93-407F-8CC0-086CAF0C7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6E80-B129-4C73-A2E2-309F32F7AB25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8E4E-41C0-4621-8ED6-5F3676AB5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44CA-2416-409E-99DA-6424226DA575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DF8AC-F88C-4B9E-97B6-C786F5878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E6C0-3A59-46DF-BE3C-9B6190879644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BCD89-3E00-48FE-916D-E18CAB1A5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63852-B5C6-4A1C-8ECE-7C0E3FA849A5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71F6-D5C6-4C29-BD1A-A73E915F8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3D17A-C36C-4C17-9EBB-98AF02B7B18E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7494-13EC-4037-90FE-E1B9ABE58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B132-349C-4B98-9DDF-EF780205F9B7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EC08-DB61-43DA-9FB9-469AEA1C7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4E15-A73B-4755-94C6-B92DC38DCA71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4819-D655-48F1-9386-B5B774861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7D7F53-E52A-41DF-86EF-08A3DF55FA81}" type="datetimeFigureOut">
              <a:rPr lang="ru-RU"/>
              <a:pPr>
                <a:defRPr/>
              </a:pPr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0716727B-2BFF-44F8-B5DB-D2AA2DE4F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ChangeArrowheads="1"/>
          </p:cNvSpPr>
          <p:nvPr/>
        </p:nvSpPr>
        <p:spPr bwMode="auto">
          <a:xfrm>
            <a:off x="8959850" y="61674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1600">
                <a:cs typeface="Times New Roman" pitchFamily="18" charset="0"/>
              </a:rPr>
              <a:t>1</a:t>
            </a:r>
          </a:p>
        </p:txBody>
      </p:sp>
      <p:sp>
        <p:nvSpPr>
          <p:cNvPr id="15362" name="Прямоугольник 8"/>
          <p:cNvSpPr>
            <a:spLocks noChangeArrowheads="1"/>
          </p:cNvSpPr>
          <p:nvPr/>
        </p:nvSpPr>
        <p:spPr bwMode="auto">
          <a:xfrm>
            <a:off x="714375" y="1952625"/>
            <a:ext cx="8905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uk-UA">
              <a:cs typeface="Times New Roman" pitchFamily="18" charset="0"/>
            </a:endParaRPr>
          </a:p>
          <a:p>
            <a:pPr algn="ctr" eaLnBrk="0" hangingPunct="0"/>
            <a:endParaRPr lang="uk-UA">
              <a:cs typeface="Times New Roman" pitchFamily="18" charset="0"/>
            </a:endParaRPr>
          </a:p>
          <a:p>
            <a:pPr algn="ctr" eaLnBrk="0" hangingPunct="0"/>
            <a:r>
              <a:rPr lang="uk-UA">
                <a:cs typeface="Times New Roman" pitchFamily="18" charset="0"/>
              </a:rPr>
              <a:t>Графічна частина </a:t>
            </a:r>
          </a:p>
          <a:p>
            <a:pPr algn="ctr" eaLnBrk="0" hangingPunct="0"/>
            <a:r>
              <a:rPr lang="uk-UA">
                <a:cs typeface="Times New Roman" pitchFamily="18" charset="0"/>
              </a:rPr>
              <a:t>до Порядку розміщення вивісок </a:t>
            </a:r>
          </a:p>
          <a:p>
            <a:pPr algn="ctr" eaLnBrk="0" hangingPunct="0"/>
            <a:r>
              <a:rPr lang="uk-UA">
                <a:cs typeface="Times New Roman" pitchFamily="18" charset="0"/>
              </a:rPr>
              <a:t>на території міста Одеси, затвердженого</a:t>
            </a:r>
            <a:r>
              <a:rPr lang="uk-UA" sz="1400">
                <a:cs typeface="Times New Roman" pitchFamily="18" charset="0"/>
              </a:rPr>
              <a:t> </a:t>
            </a:r>
            <a:r>
              <a:rPr lang="uk-UA">
                <a:cs typeface="Times New Roman" pitchFamily="18" charset="0"/>
              </a:rPr>
              <a:t>рішенням виконавчого комітету Одеської міської ради від 14 лютого 2008 року № 178 “Про порядок розміщення вивісок                          на території міста Одеси”  </a:t>
            </a:r>
          </a:p>
          <a:p>
            <a:pPr algn="ctr" eaLnBrk="0" hangingPunct="0"/>
            <a:endParaRPr lang="uk-UA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467475" y="747713"/>
            <a:ext cx="29670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>
                <a:cs typeface="Times New Roman" pitchFamily="18" charset="0"/>
              </a:rPr>
              <a:t>Додаток </a:t>
            </a:r>
            <a:endParaRPr lang="ru-RU" sz="1400">
              <a:cs typeface="Times New Roman" pitchFamily="18" charset="0"/>
            </a:endParaRPr>
          </a:p>
          <a:p>
            <a:r>
              <a:rPr lang="uk-UA" sz="1400">
                <a:cs typeface="Times New Roman" pitchFamily="18" charset="0"/>
              </a:rPr>
              <a:t>до рішення виконавчого комітету </a:t>
            </a:r>
            <a:endParaRPr lang="ru-RU" sz="1400">
              <a:cs typeface="Times New Roman" pitchFamily="18" charset="0"/>
            </a:endParaRPr>
          </a:p>
          <a:p>
            <a:r>
              <a:rPr lang="uk-UA" sz="1400">
                <a:cs typeface="Times New Roman" pitchFamily="18" charset="0"/>
              </a:rPr>
              <a:t>Одеської міської ради</a:t>
            </a:r>
            <a:endParaRPr lang="ru-RU" sz="1400">
              <a:cs typeface="Times New Roman" pitchFamily="18" charset="0"/>
            </a:endParaRPr>
          </a:p>
          <a:p>
            <a:r>
              <a:rPr lang="uk-UA" sz="1400">
                <a:cs typeface="Times New Roman" pitchFamily="18" charset="0"/>
              </a:rPr>
              <a:t>від 27.08.2015р. № 282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8"/>
          <p:cNvSpPr>
            <a:spLocks noChangeArrowheads="1"/>
          </p:cNvSpPr>
          <p:nvPr/>
        </p:nvSpPr>
        <p:spPr bwMode="auto">
          <a:xfrm>
            <a:off x="1230313" y="0"/>
            <a:ext cx="8142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uk-UA" sz="3200">
              <a:latin typeface="Arial" charset="0"/>
            </a:endParaRPr>
          </a:p>
        </p:txBody>
      </p:sp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9078913" y="6181725"/>
            <a:ext cx="439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10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27063" y="681038"/>
            <a:ext cx="8756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>
                <a:cs typeface="Times New Roman" pitchFamily="18" charset="0"/>
              </a:rPr>
              <a:t>Забороняється розміщення вивісок, що закривають  </a:t>
            </a:r>
            <a:br>
              <a:rPr lang="uk-UA">
                <a:cs typeface="Times New Roman" pitchFamily="18" charset="0"/>
              </a:rPr>
            </a:br>
            <a:r>
              <a:rPr lang="uk-UA">
                <a:cs typeface="Times New Roman" pitchFamily="18" charset="0"/>
              </a:rPr>
              <a:t>ковані декоративні елементи фасаду</a:t>
            </a:r>
            <a:endParaRPr lang="ru-RU">
              <a:cs typeface="Times New Roman" pitchFamily="18" charset="0"/>
            </a:endParaRPr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738" y="1438275"/>
            <a:ext cx="78041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7913" y="4829175"/>
            <a:ext cx="349408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12"/>
          <p:cNvSpPr>
            <a:spLocks noChangeArrowheads="1"/>
          </p:cNvSpPr>
          <p:nvPr/>
        </p:nvSpPr>
        <p:spPr bwMode="auto">
          <a:xfrm>
            <a:off x="5268913" y="5122863"/>
            <a:ext cx="4105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Забороняється закривати</a:t>
            </a:r>
            <a:r>
              <a:rPr lang="en-US" sz="1400">
                <a:cs typeface="Times New Roman" pitchFamily="18" charset="0"/>
              </a:rPr>
              <a:t> </a:t>
            </a:r>
            <a:r>
              <a:rPr lang="uk-UA" sz="1400">
                <a:cs typeface="Times New Roman" pitchFamily="18" charset="0"/>
              </a:rPr>
              <a:t>декоративні решітки і ковані елементи огорожі. </a:t>
            </a:r>
            <a:br>
              <a:rPr lang="uk-UA" sz="1400">
                <a:cs typeface="Times New Roman" pitchFamily="18" charset="0"/>
              </a:rPr>
            </a:br>
            <a:r>
              <a:rPr lang="uk-UA" sz="1400">
                <a:cs typeface="Times New Roman" pitchFamily="18" charset="0"/>
              </a:rPr>
              <a:t>На огорожі розміщувати вивіски, тільки якщо архітектор передбачив для них</a:t>
            </a:r>
            <a:r>
              <a:rPr lang="en-US" sz="1400">
                <a:cs typeface="Times New Roman" pitchFamily="18" charset="0"/>
              </a:rPr>
              <a:t> </a:t>
            </a:r>
            <a:r>
              <a:rPr lang="uk-UA" sz="1400">
                <a:cs typeface="Times New Roman" pitchFamily="18" charset="0"/>
              </a:rPr>
              <a:t>спеціальні місця</a:t>
            </a:r>
            <a:endParaRPr lang="ru-RU" sz="1400">
              <a:cs typeface="Times New Roman" pitchFamily="18" charset="0"/>
            </a:endParaRPr>
          </a:p>
        </p:txBody>
      </p:sp>
      <p:sp>
        <p:nvSpPr>
          <p:cNvPr id="11" name="Умножение 10"/>
          <p:cNvSpPr/>
          <p:nvPr/>
        </p:nvSpPr>
        <p:spPr>
          <a:xfrm>
            <a:off x="4689475" y="4548188"/>
            <a:ext cx="587375" cy="592137"/>
          </a:xfrm>
          <a:prstGeom prst="mathMultiply">
            <a:avLst>
              <a:gd name="adj1" fmla="val 1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4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749675"/>
            <a:ext cx="4368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8"/>
          <p:cNvSpPr>
            <a:spLocks noChangeArrowheads="1"/>
          </p:cNvSpPr>
          <p:nvPr/>
        </p:nvSpPr>
        <p:spPr bwMode="auto">
          <a:xfrm>
            <a:off x="1230313" y="0"/>
            <a:ext cx="8142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uk-UA" sz="3200">
              <a:latin typeface="Arial" charset="0"/>
            </a:endParaRPr>
          </a:p>
        </p:txBody>
      </p: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4745038" y="5554663"/>
            <a:ext cx="415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200">
                <a:solidFill>
                  <a:schemeClr val="bg1"/>
                </a:solidFill>
                <a:latin typeface="Impact" pitchFamily="34" charset="0"/>
              </a:rPr>
              <a:t>3</a:t>
            </a:r>
            <a:endParaRPr lang="ru-RU" sz="220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078913" y="6181725"/>
            <a:ext cx="439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11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035050" y="428625"/>
            <a:ext cx="831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>
                <a:cs typeface="Times New Roman" pitchFamily="18" charset="0"/>
              </a:rPr>
              <a:t>Вимоги щодо дотримання масштабу</a:t>
            </a:r>
            <a:endParaRPr lang="ru-RU">
              <a:cs typeface="Times New Roman" pitchFamily="18" charset="0"/>
            </a:endParaRP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6373813" y="3079750"/>
            <a:ext cx="304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Забороняється розміщення вивіски, 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що за розміром та стилем не відповідає елементам фасаду, закриває значну його частину</a:t>
            </a:r>
            <a:endParaRPr lang="ru-RU" sz="1400">
              <a:cs typeface="Times New Roman" pitchFamily="18" charset="0"/>
            </a:endParaRPr>
          </a:p>
        </p:txBody>
      </p:sp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67475" y="1114425"/>
            <a:ext cx="3095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uk-UA" sz="1600">
              <a:latin typeface="Calibri" pitchFamily="34" charset="0"/>
            </a:endParaRPr>
          </a:p>
          <a:p>
            <a:pPr eaLnBrk="0" hangingPunct="0"/>
            <a:endParaRPr lang="uk-UA" sz="1600"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81450" y="5686425"/>
            <a:ext cx="104775" cy="542925"/>
          </a:xfrm>
          <a:prstGeom prst="rect">
            <a:avLst/>
          </a:prstGeom>
          <a:solidFill>
            <a:srgbClr val="E62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76750" y="5695950"/>
            <a:ext cx="104775" cy="542925"/>
          </a:xfrm>
          <a:prstGeom prst="rect">
            <a:avLst/>
          </a:prstGeom>
          <a:solidFill>
            <a:srgbClr val="E62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95500" y="5686425"/>
            <a:ext cx="104775" cy="542925"/>
          </a:xfrm>
          <a:prstGeom prst="rect">
            <a:avLst/>
          </a:prstGeom>
          <a:solidFill>
            <a:srgbClr val="E62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5851" name="TextBox 18"/>
          <p:cNvSpPr txBox="1">
            <a:spLocks noChangeArrowheads="1"/>
          </p:cNvSpPr>
          <p:nvPr/>
        </p:nvSpPr>
        <p:spPr bwMode="auto">
          <a:xfrm>
            <a:off x="3914775" y="5648325"/>
            <a:ext cx="200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500" b="1">
                <a:latin typeface="Calibri" pitchFamily="34" charset="0"/>
              </a:rPr>
              <a:t>Вивіска</a:t>
            </a:r>
            <a:endParaRPr lang="ru-RU" sz="500" b="1">
              <a:latin typeface="Calibri" pitchFamily="34" charset="0"/>
            </a:endParaRPr>
          </a:p>
        </p:txBody>
      </p:sp>
      <p:sp>
        <p:nvSpPr>
          <p:cNvPr id="35852" name="TextBox 19"/>
          <p:cNvSpPr txBox="1">
            <a:spLocks noChangeArrowheads="1"/>
          </p:cNvSpPr>
          <p:nvPr/>
        </p:nvSpPr>
        <p:spPr bwMode="auto">
          <a:xfrm>
            <a:off x="2033588" y="5653088"/>
            <a:ext cx="2000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500" b="1">
                <a:latin typeface="Calibri" pitchFamily="34" charset="0"/>
              </a:rPr>
              <a:t>Вивіска</a:t>
            </a:r>
            <a:endParaRPr lang="ru-RU" sz="500" b="1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95438" y="5691188"/>
            <a:ext cx="104775" cy="542925"/>
          </a:xfrm>
          <a:prstGeom prst="rect">
            <a:avLst/>
          </a:prstGeom>
          <a:solidFill>
            <a:srgbClr val="E62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5854" name="TextBox 23"/>
          <p:cNvSpPr txBox="1">
            <a:spLocks noChangeArrowheads="1"/>
          </p:cNvSpPr>
          <p:nvPr/>
        </p:nvSpPr>
        <p:spPr bwMode="auto">
          <a:xfrm>
            <a:off x="4414838" y="5653088"/>
            <a:ext cx="2349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700" b="1">
                <a:latin typeface="Calibri" pitchFamily="34" charset="0"/>
              </a:rPr>
              <a:t>Назва</a:t>
            </a:r>
            <a:endParaRPr lang="ru-RU" sz="700" b="1">
              <a:latin typeface="Calibri" pitchFamily="34" charset="0"/>
            </a:endParaRPr>
          </a:p>
        </p:txBody>
      </p:sp>
      <p:sp>
        <p:nvSpPr>
          <p:cNvPr id="35855" name="TextBox 25"/>
          <p:cNvSpPr txBox="1">
            <a:spLocks noChangeArrowheads="1"/>
          </p:cNvSpPr>
          <p:nvPr/>
        </p:nvSpPr>
        <p:spPr bwMode="auto">
          <a:xfrm>
            <a:off x="1533525" y="5648325"/>
            <a:ext cx="20002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700" b="1">
                <a:latin typeface="Calibri" pitchFamily="34" charset="0"/>
              </a:rPr>
              <a:t>Назва</a:t>
            </a:r>
            <a:endParaRPr lang="ru-RU" sz="700" b="1">
              <a:latin typeface="Calibri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736600" y="3943350"/>
            <a:ext cx="4921250" cy="2516188"/>
          </a:xfrm>
          <a:prstGeom prst="line">
            <a:avLst/>
          </a:prstGeom>
          <a:ln w="57150">
            <a:solidFill>
              <a:srgbClr val="E62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57" name="Picture 24" descr="C:\Users\servak\Desktop\archodessa пппавив1.jpg"/>
          <p:cNvPicPr>
            <a:picLocks noChangeAspect="1" noChangeArrowheads="1"/>
          </p:cNvPicPr>
          <p:nvPr/>
        </p:nvPicPr>
        <p:blipFill>
          <a:blip r:embed="rId4"/>
          <a:srcRect l="475" t="1949"/>
          <a:stretch>
            <a:fillRect/>
          </a:stretch>
        </p:blipFill>
        <p:spPr bwMode="auto">
          <a:xfrm>
            <a:off x="950913" y="917575"/>
            <a:ext cx="428625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 flipH="1">
            <a:off x="615950" y="1019175"/>
            <a:ext cx="4918075" cy="2647950"/>
          </a:xfrm>
          <a:prstGeom prst="line">
            <a:avLst/>
          </a:prstGeom>
          <a:ln w="57150">
            <a:solidFill>
              <a:srgbClr val="E62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Умножение 28"/>
          <p:cNvSpPr/>
          <p:nvPr/>
        </p:nvSpPr>
        <p:spPr>
          <a:xfrm>
            <a:off x="5845175" y="4546600"/>
            <a:ext cx="549275" cy="544513"/>
          </a:xfrm>
          <a:prstGeom prst="mathMultiply">
            <a:avLst>
              <a:gd name="adj1" fmla="val 1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4" name="Умножение 23"/>
          <p:cNvSpPr/>
          <p:nvPr/>
        </p:nvSpPr>
        <p:spPr>
          <a:xfrm>
            <a:off x="5808663" y="3151188"/>
            <a:ext cx="557212" cy="506412"/>
          </a:xfrm>
          <a:prstGeom prst="mathMultiply">
            <a:avLst>
              <a:gd name="adj1" fmla="val 1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5861" name="Rectangle 18"/>
          <p:cNvSpPr>
            <a:spLocks noChangeArrowheads="1"/>
          </p:cNvSpPr>
          <p:nvPr/>
        </p:nvSpPr>
        <p:spPr bwMode="auto">
          <a:xfrm>
            <a:off x="6399213" y="4540250"/>
            <a:ext cx="306863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Забороняється розміщення  вивіски на  малому просторі, яка закриває підвіконня і частину цоколю, перевищує розміри віконних отворів,  непропорційна елементам фасаду</a:t>
            </a:r>
            <a:endParaRPr lang="ru-RU" sz="1400">
              <a:cs typeface="Times New Roman" pitchFamily="18" charset="0"/>
            </a:endParaRPr>
          </a:p>
        </p:txBody>
      </p:sp>
      <p:sp>
        <p:nvSpPr>
          <p:cNvPr id="35862" name="Rectangle 8"/>
          <p:cNvSpPr>
            <a:spLocks noChangeArrowheads="1"/>
          </p:cNvSpPr>
          <p:nvPr/>
        </p:nvSpPr>
        <p:spPr bwMode="auto">
          <a:xfrm>
            <a:off x="6383338" y="1285875"/>
            <a:ext cx="3048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Розмір вивіски має бути меншим за простінок, з відступами від його країв, пропорційний фасаду та його декоративним елементам, з врахуванням затвердженого паспорта опорядження та фарбування фасаду</a:t>
            </a:r>
            <a:endParaRPr lang="ru-RU" sz="1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8"/>
          <p:cNvSpPr>
            <a:spLocks noChangeArrowheads="1"/>
          </p:cNvSpPr>
          <p:nvPr/>
        </p:nvSpPr>
        <p:spPr bwMode="auto">
          <a:xfrm>
            <a:off x="476250" y="546100"/>
            <a:ext cx="8990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>
                <a:cs typeface="Times New Roman" pitchFamily="18" charset="0"/>
              </a:rPr>
              <a:t>Вивіски у вітринах</a:t>
            </a:r>
          </a:p>
          <a:p>
            <a:pPr algn="ctr" eaLnBrk="0" hangingPunct="0"/>
            <a:r>
              <a:rPr lang="uk-UA">
                <a:cs typeface="Times New Roman" pitchFamily="18" charset="0"/>
              </a:rPr>
              <a:t>у разі відсутності місця для розміщення вивіски на стіні </a:t>
            </a:r>
          </a:p>
        </p:txBody>
      </p:sp>
      <p:sp>
        <p:nvSpPr>
          <p:cNvPr id="37890" name="Rectangle 9"/>
          <p:cNvSpPr>
            <a:spLocks noChangeArrowheads="1"/>
          </p:cNvSpPr>
          <p:nvPr/>
        </p:nvSpPr>
        <p:spPr bwMode="auto">
          <a:xfrm>
            <a:off x="957263" y="5257800"/>
            <a:ext cx="4197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Вивіска може розміщуватись у вітрині,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займаючи не більше 30% її площі.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Плівки зі змістом вивіски припустимо клеїти 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тільки з внутрішньої сторони скла</a:t>
            </a:r>
          </a:p>
        </p:txBody>
      </p:sp>
      <p:pic>
        <p:nvPicPr>
          <p:cNvPr id="37891" name="Picture 16" descr="Рисунока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66875"/>
            <a:ext cx="3167063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3588" y="1533525"/>
            <a:ext cx="4911725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21"/>
          <p:cNvSpPr>
            <a:spLocks noChangeArrowheads="1"/>
          </p:cNvSpPr>
          <p:nvPr/>
        </p:nvSpPr>
        <p:spPr bwMode="auto">
          <a:xfrm>
            <a:off x="5997575" y="5267325"/>
            <a:ext cx="3241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Забороняється займати вивіскою 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більш ніж 30% площі вітрини</a:t>
            </a:r>
          </a:p>
        </p:txBody>
      </p:sp>
      <p:sp>
        <p:nvSpPr>
          <p:cNvPr id="37894" name="Rectangle 26"/>
          <p:cNvSpPr>
            <a:spLocks noChangeArrowheads="1"/>
          </p:cNvSpPr>
          <p:nvPr/>
        </p:nvSpPr>
        <p:spPr bwMode="auto">
          <a:xfrm>
            <a:off x="8970963" y="5970588"/>
            <a:ext cx="3635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12</a:t>
            </a:r>
          </a:p>
        </p:txBody>
      </p:sp>
      <p:sp>
        <p:nvSpPr>
          <p:cNvPr id="13" name="Умножение 12"/>
          <p:cNvSpPr/>
          <p:nvPr/>
        </p:nvSpPr>
        <p:spPr>
          <a:xfrm>
            <a:off x="5351463" y="5265738"/>
            <a:ext cx="492125" cy="506412"/>
          </a:xfrm>
          <a:prstGeom prst="mathMultiply">
            <a:avLst>
              <a:gd name="adj1" fmla="val 1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pSp>
        <p:nvGrpSpPr>
          <p:cNvPr id="37896" name="Группа 13"/>
          <p:cNvGrpSpPr>
            <a:grpSpLocks/>
          </p:cNvGrpSpPr>
          <p:nvPr/>
        </p:nvGrpSpPr>
        <p:grpSpPr bwMode="auto">
          <a:xfrm>
            <a:off x="544513" y="5143500"/>
            <a:ext cx="501650" cy="484188"/>
            <a:chOff x="534752" y="5254387"/>
            <a:chExt cx="502479" cy="483861"/>
          </a:xfrm>
        </p:grpSpPr>
        <p:sp>
          <p:nvSpPr>
            <p:cNvPr id="15" name="Минус 14"/>
            <p:cNvSpPr/>
            <p:nvPr/>
          </p:nvSpPr>
          <p:spPr bwMode="auto">
            <a:xfrm rot="3284316">
              <a:off x="506597" y="5365036"/>
              <a:ext cx="401367" cy="345056"/>
            </a:xfrm>
            <a:prstGeom prst="mathMinus">
              <a:avLst>
                <a:gd name="adj1" fmla="val 19444"/>
              </a:avLst>
            </a:prstGeom>
            <a:solidFill>
              <a:srgbClr val="5AC664"/>
            </a:solidFill>
            <a:ln>
              <a:solidFill>
                <a:srgbClr val="5AC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778040" y="5254387"/>
              <a:ext cx="259191" cy="395021"/>
            </a:xfrm>
            <a:custGeom>
              <a:avLst/>
              <a:gdLst>
                <a:gd name="connsiteX0" fmla="*/ 0 w 245660"/>
                <a:gd name="connsiteY0" fmla="*/ 368490 h 368490"/>
                <a:gd name="connsiteX1" fmla="*/ 81886 w 245660"/>
                <a:gd name="connsiteY1" fmla="*/ 204716 h 368490"/>
                <a:gd name="connsiteX2" fmla="*/ 245660 w 245660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60" h="368490">
                  <a:moveTo>
                    <a:pt x="0" y="368490"/>
                  </a:moveTo>
                  <a:cubicBezTo>
                    <a:pt x="20471" y="317310"/>
                    <a:pt x="40943" y="266131"/>
                    <a:pt x="81886" y="204716"/>
                  </a:cubicBezTo>
                  <a:cubicBezTo>
                    <a:pt x="122829" y="143301"/>
                    <a:pt x="206991" y="43218"/>
                    <a:pt x="245660" y="0"/>
                  </a:cubicBezTo>
                </a:path>
              </a:pathLst>
            </a:custGeom>
            <a:solidFill>
              <a:srgbClr val="5AC664"/>
            </a:solidFill>
            <a:ln w="82550">
              <a:solidFill>
                <a:srgbClr val="5AC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8"/>
          <p:cNvSpPr>
            <a:spLocks noChangeArrowheads="1"/>
          </p:cNvSpPr>
          <p:nvPr/>
        </p:nvSpPr>
        <p:spPr bwMode="auto">
          <a:xfrm>
            <a:off x="865188" y="776288"/>
            <a:ext cx="812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>
                <a:cs typeface="Times New Roman" pitchFamily="18" charset="0"/>
              </a:rPr>
              <a:t>Вивіски на маркізах</a:t>
            </a:r>
          </a:p>
        </p:txBody>
      </p:sp>
      <p:sp>
        <p:nvSpPr>
          <p:cNvPr id="39938" name="Rectangle 8"/>
          <p:cNvSpPr>
            <a:spLocks noChangeArrowheads="1"/>
          </p:cNvSpPr>
          <p:nvPr/>
        </p:nvSpPr>
        <p:spPr bwMode="auto">
          <a:xfrm>
            <a:off x="8943975" y="6002338"/>
            <a:ext cx="363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13</a:t>
            </a:r>
          </a:p>
        </p:txBody>
      </p:sp>
      <p:pic>
        <p:nvPicPr>
          <p:cNvPr id="3993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" y="1647825"/>
            <a:ext cx="8420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838200" y="5219700"/>
            <a:ext cx="4979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Маркізи з вивіскою мають бути на ширину 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вікна або двері</a:t>
            </a:r>
          </a:p>
        </p:txBody>
      </p:sp>
      <p:sp>
        <p:nvSpPr>
          <p:cNvPr id="39941" name="Rectangle 14"/>
          <p:cNvSpPr>
            <a:spLocks noChangeArrowheads="1"/>
          </p:cNvSpPr>
          <p:nvPr/>
        </p:nvSpPr>
        <p:spPr bwMode="auto">
          <a:xfrm>
            <a:off x="6062663" y="5229225"/>
            <a:ext cx="34718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Забороняється застосовувати для розміщення маркізи, що закривають простінки та деталі фасаду </a:t>
            </a:r>
          </a:p>
        </p:txBody>
      </p:sp>
      <p:sp>
        <p:nvSpPr>
          <p:cNvPr id="15" name="Умножение 14"/>
          <p:cNvSpPr/>
          <p:nvPr/>
        </p:nvSpPr>
        <p:spPr>
          <a:xfrm>
            <a:off x="5492750" y="5213350"/>
            <a:ext cx="492125" cy="496888"/>
          </a:xfrm>
          <a:prstGeom prst="mathMultiply">
            <a:avLst>
              <a:gd name="adj1" fmla="val 1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pSp>
        <p:nvGrpSpPr>
          <p:cNvPr id="39943" name="Группа 15"/>
          <p:cNvGrpSpPr>
            <a:grpSpLocks/>
          </p:cNvGrpSpPr>
          <p:nvPr/>
        </p:nvGrpSpPr>
        <p:grpSpPr bwMode="auto">
          <a:xfrm>
            <a:off x="319088" y="5119688"/>
            <a:ext cx="503237" cy="482600"/>
            <a:chOff x="534752" y="5254387"/>
            <a:chExt cx="502479" cy="483861"/>
          </a:xfrm>
        </p:grpSpPr>
        <p:sp>
          <p:nvSpPr>
            <p:cNvPr id="17" name="Минус 16"/>
            <p:cNvSpPr/>
            <p:nvPr/>
          </p:nvSpPr>
          <p:spPr bwMode="auto">
            <a:xfrm rot="3284316">
              <a:off x="506186" y="5364127"/>
              <a:ext cx="402687" cy="345554"/>
            </a:xfrm>
            <a:prstGeom prst="mathMinus">
              <a:avLst>
                <a:gd name="adj1" fmla="val 19444"/>
              </a:avLst>
            </a:prstGeom>
            <a:solidFill>
              <a:srgbClr val="5AC664"/>
            </a:solidFill>
            <a:ln>
              <a:solidFill>
                <a:srgbClr val="5AC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77273" y="5254387"/>
              <a:ext cx="259958" cy="396320"/>
            </a:xfrm>
            <a:custGeom>
              <a:avLst/>
              <a:gdLst>
                <a:gd name="connsiteX0" fmla="*/ 0 w 245660"/>
                <a:gd name="connsiteY0" fmla="*/ 368490 h 368490"/>
                <a:gd name="connsiteX1" fmla="*/ 81886 w 245660"/>
                <a:gd name="connsiteY1" fmla="*/ 204716 h 368490"/>
                <a:gd name="connsiteX2" fmla="*/ 245660 w 245660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60" h="368490">
                  <a:moveTo>
                    <a:pt x="0" y="368490"/>
                  </a:moveTo>
                  <a:cubicBezTo>
                    <a:pt x="20471" y="317310"/>
                    <a:pt x="40943" y="266131"/>
                    <a:pt x="81886" y="204716"/>
                  </a:cubicBezTo>
                  <a:cubicBezTo>
                    <a:pt x="122829" y="143301"/>
                    <a:pt x="206991" y="43218"/>
                    <a:pt x="245660" y="0"/>
                  </a:cubicBezTo>
                </a:path>
              </a:pathLst>
            </a:custGeom>
            <a:solidFill>
              <a:srgbClr val="5AC664"/>
            </a:solidFill>
            <a:ln w="82550">
              <a:solidFill>
                <a:srgbClr val="5AC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ChangeArrowheads="1"/>
          </p:cNvSpPr>
          <p:nvPr/>
        </p:nvSpPr>
        <p:spPr bwMode="auto">
          <a:xfrm>
            <a:off x="9118600" y="6081713"/>
            <a:ext cx="363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14</a:t>
            </a:r>
          </a:p>
        </p:txBody>
      </p:sp>
      <p:sp>
        <p:nvSpPr>
          <p:cNvPr id="41986" name="Rectangle 14"/>
          <p:cNvSpPr>
            <a:spLocks noChangeArrowheads="1"/>
          </p:cNvSpPr>
          <p:nvPr/>
        </p:nvSpPr>
        <p:spPr bwMode="auto">
          <a:xfrm>
            <a:off x="0" y="4249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uk-UA">
              <a:latin typeface="Calibri" pitchFamily="34" charset="0"/>
            </a:endParaRPr>
          </a:p>
        </p:txBody>
      </p:sp>
      <p:grpSp>
        <p:nvGrpSpPr>
          <p:cNvPr id="41987" name="Группа 21"/>
          <p:cNvGrpSpPr>
            <a:grpSpLocks/>
          </p:cNvGrpSpPr>
          <p:nvPr/>
        </p:nvGrpSpPr>
        <p:grpSpPr bwMode="auto">
          <a:xfrm>
            <a:off x="566738" y="5334000"/>
            <a:ext cx="503237" cy="484188"/>
            <a:chOff x="534752" y="5254387"/>
            <a:chExt cx="502479" cy="483861"/>
          </a:xfrm>
        </p:grpSpPr>
        <p:sp>
          <p:nvSpPr>
            <p:cNvPr id="4" name="Минус 22"/>
            <p:cNvSpPr/>
            <p:nvPr/>
          </p:nvSpPr>
          <p:spPr bwMode="auto">
            <a:xfrm rot="3284316">
              <a:off x="506846" y="5364787"/>
              <a:ext cx="401367" cy="345554"/>
            </a:xfrm>
            <a:prstGeom prst="mathMinus">
              <a:avLst>
                <a:gd name="adj1" fmla="val 19444"/>
              </a:avLst>
            </a:prstGeom>
            <a:solidFill>
              <a:srgbClr val="5AC664"/>
            </a:solidFill>
            <a:ln>
              <a:solidFill>
                <a:srgbClr val="5AC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5" name="Полилиния 23"/>
            <p:cNvSpPr/>
            <p:nvPr/>
          </p:nvSpPr>
          <p:spPr>
            <a:xfrm>
              <a:off x="777273" y="5254387"/>
              <a:ext cx="259958" cy="395021"/>
            </a:xfrm>
            <a:custGeom>
              <a:avLst/>
              <a:gdLst>
                <a:gd name="connsiteX0" fmla="*/ 0 w 245660"/>
                <a:gd name="connsiteY0" fmla="*/ 368490 h 368490"/>
                <a:gd name="connsiteX1" fmla="*/ 81886 w 245660"/>
                <a:gd name="connsiteY1" fmla="*/ 204716 h 368490"/>
                <a:gd name="connsiteX2" fmla="*/ 245660 w 245660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60" h="368490">
                  <a:moveTo>
                    <a:pt x="0" y="368490"/>
                  </a:moveTo>
                  <a:cubicBezTo>
                    <a:pt x="20471" y="317310"/>
                    <a:pt x="40943" y="266131"/>
                    <a:pt x="81886" y="204716"/>
                  </a:cubicBezTo>
                  <a:cubicBezTo>
                    <a:pt x="122829" y="143301"/>
                    <a:pt x="206991" y="43218"/>
                    <a:pt x="245660" y="0"/>
                  </a:cubicBezTo>
                </a:path>
              </a:pathLst>
            </a:custGeom>
            <a:solidFill>
              <a:srgbClr val="5AC664"/>
            </a:solidFill>
            <a:ln w="82550">
              <a:solidFill>
                <a:srgbClr val="5AC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  <p:sp>
        <p:nvSpPr>
          <p:cNvPr id="41988" name="Rectangle 13"/>
          <p:cNvSpPr>
            <a:spLocks noChangeArrowheads="1"/>
          </p:cNvSpPr>
          <p:nvPr/>
        </p:nvSpPr>
        <p:spPr bwMode="auto">
          <a:xfrm>
            <a:off x="1139825" y="5299075"/>
            <a:ext cx="7408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Вивіска має бути у вигляді окремо розташованих об'ємних або плоских літер або зображень без підкладки, або з прозорою підкладкою чи з такою, що відповідає кольору фасаду</a:t>
            </a:r>
          </a:p>
        </p:txBody>
      </p:sp>
      <p:pic>
        <p:nvPicPr>
          <p:cNvPr id="41989" name="Picture 16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003300"/>
            <a:ext cx="79057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Прямоугольник 8"/>
          <p:cNvSpPr>
            <a:spLocks noChangeArrowheads="1"/>
          </p:cNvSpPr>
          <p:nvPr/>
        </p:nvSpPr>
        <p:spPr bwMode="auto">
          <a:xfrm>
            <a:off x="1550988" y="568325"/>
            <a:ext cx="7359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>
                <a:cs typeface="Times New Roman" pitchFamily="18" charset="0"/>
              </a:rPr>
              <a:t>Вимоги щодо кольорового рішення вивіски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30838" y="1565275"/>
            <a:ext cx="1214437" cy="3825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484813" y="1538288"/>
            <a:ext cx="1154112" cy="427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+mn-cs"/>
              </a:rPr>
              <a:t>Вивіска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sp>
        <p:nvSpPr>
          <p:cNvPr id="41993" name="Rectangle 16"/>
          <p:cNvSpPr>
            <a:spLocks noChangeArrowheads="1"/>
          </p:cNvSpPr>
          <p:nvPr/>
        </p:nvSpPr>
        <p:spPr bwMode="auto">
          <a:xfrm>
            <a:off x="1165225" y="4778375"/>
            <a:ext cx="8202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cs typeface="Times New Roman" pitchFamily="18" charset="0"/>
              </a:rPr>
              <a:t>Колір вивіски має відповідати затвердженому паспорту опорядження та фарбування фасаду </a:t>
            </a:r>
            <a:br>
              <a:rPr lang="uk-UA" sz="1400">
                <a:cs typeface="Times New Roman" pitchFamily="18" charset="0"/>
              </a:rPr>
            </a:br>
            <a:r>
              <a:rPr lang="uk-UA" sz="1400">
                <a:cs typeface="Times New Roman" pitchFamily="18" charset="0"/>
              </a:rPr>
              <a:t>(у разі його наявності)</a:t>
            </a:r>
          </a:p>
        </p:txBody>
      </p:sp>
      <p:grpSp>
        <p:nvGrpSpPr>
          <p:cNvPr id="41994" name="Группа 21"/>
          <p:cNvGrpSpPr>
            <a:grpSpLocks/>
          </p:cNvGrpSpPr>
          <p:nvPr/>
        </p:nvGrpSpPr>
        <p:grpSpPr bwMode="auto">
          <a:xfrm>
            <a:off x="579438" y="4711700"/>
            <a:ext cx="503237" cy="484188"/>
            <a:chOff x="534752" y="5254387"/>
            <a:chExt cx="502479" cy="483861"/>
          </a:xfrm>
        </p:grpSpPr>
        <p:sp>
          <p:nvSpPr>
            <p:cNvPr id="2" name="Минус 22"/>
            <p:cNvSpPr>
              <a:spLocks noChangeArrowheads="1"/>
            </p:cNvSpPr>
            <p:nvPr/>
          </p:nvSpPr>
          <p:spPr bwMode="auto">
            <a:xfrm rot="3284316">
              <a:off x="506846" y="5364787"/>
              <a:ext cx="401367" cy="345554"/>
            </a:xfrm>
            <a:custGeom>
              <a:avLst/>
              <a:gdLst>
                <a:gd name="T0" fmla="*/ 348166 w 401367"/>
                <a:gd name="T1" fmla="*/ 172777 h 345554"/>
                <a:gd name="T2" fmla="*/ 200684 w 401367"/>
                <a:gd name="T3" fmla="*/ 206372 h 345554"/>
                <a:gd name="T4" fmla="*/ 53201 w 401367"/>
                <a:gd name="T5" fmla="*/ 172777 h 345554"/>
                <a:gd name="T6" fmla="*/ 200684 w 401367"/>
                <a:gd name="T7" fmla="*/ 139182 h 345554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3201 w 401367"/>
                <a:gd name="T13" fmla="*/ 139182 h 345554"/>
                <a:gd name="T14" fmla="*/ 348166 w 401367"/>
                <a:gd name="T15" fmla="*/ 206372 h 3455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367" h="345554">
                  <a:moveTo>
                    <a:pt x="53201" y="139182"/>
                  </a:moveTo>
                  <a:lnTo>
                    <a:pt x="348166" y="139182"/>
                  </a:lnTo>
                  <a:lnTo>
                    <a:pt x="348166" y="206372"/>
                  </a:lnTo>
                  <a:lnTo>
                    <a:pt x="53201" y="206372"/>
                  </a:lnTo>
                  <a:close/>
                </a:path>
              </a:pathLst>
            </a:custGeom>
            <a:solidFill>
              <a:srgbClr val="5AC664"/>
            </a:solidFill>
            <a:ln w="12700" algn="ctr">
              <a:solidFill>
                <a:srgbClr val="5AC664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hangingPunct="0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" name="Полилиния 23"/>
            <p:cNvSpPr/>
            <p:nvPr/>
          </p:nvSpPr>
          <p:spPr>
            <a:xfrm>
              <a:off x="777273" y="5254387"/>
              <a:ext cx="259958" cy="395021"/>
            </a:xfrm>
            <a:custGeom>
              <a:avLst/>
              <a:gdLst>
                <a:gd name="connsiteX0" fmla="*/ 0 w 245660"/>
                <a:gd name="connsiteY0" fmla="*/ 368490 h 368490"/>
                <a:gd name="connsiteX1" fmla="*/ 81886 w 245660"/>
                <a:gd name="connsiteY1" fmla="*/ 204716 h 368490"/>
                <a:gd name="connsiteX2" fmla="*/ 245660 w 245660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60" h="368490">
                  <a:moveTo>
                    <a:pt x="0" y="368490"/>
                  </a:moveTo>
                  <a:cubicBezTo>
                    <a:pt x="20471" y="317310"/>
                    <a:pt x="40943" y="266131"/>
                    <a:pt x="81886" y="204716"/>
                  </a:cubicBezTo>
                  <a:cubicBezTo>
                    <a:pt x="122829" y="143301"/>
                    <a:pt x="206991" y="43218"/>
                    <a:pt x="245660" y="0"/>
                  </a:cubicBezTo>
                </a:path>
              </a:pathLst>
            </a:custGeom>
            <a:solidFill>
              <a:srgbClr val="5AC664"/>
            </a:solidFill>
            <a:ln w="82550">
              <a:solidFill>
                <a:srgbClr val="5AC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8"/>
          <p:cNvSpPr>
            <a:spLocks noChangeArrowheads="1"/>
          </p:cNvSpPr>
          <p:nvPr/>
        </p:nvSpPr>
        <p:spPr bwMode="auto">
          <a:xfrm>
            <a:off x="1090613" y="654050"/>
            <a:ext cx="843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>
                <a:cs typeface="Times New Roman" pitchFamily="18" charset="0"/>
              </a:rPr>
              <a:t>Вивіски у місцях, передбачених проектом будинку </a:t>
            </a:r>
          </a:p>
        </p:txBody>
      </p:sp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9010650" y="6030913"/>
            <a:ext cx="363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15</a:t>
            </a:r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1454150" y="5656263"/>
            <a:ext cx="7613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При визначенні місця розміщення вивіски використовуються, у разі наявності,  елементам фасаду, які спеціально для цього створені</a:t>
            </a:r>
            <a:endParaRPr lang="ru-RU" sz="1400">
              <a:cs typeface="Times New Roman" pitchFamily="18" charset="0"/>
            </a:endParaRPr>
          </a:p>
        </p:txBody>
      </p:sp>
      <p:pic>
        <p:nvPicPr>
          <p:cNvPr id="44036" name="Picture 13"/>
          <p:cNvPicPr>
            <a:picLocks noChangeAspect="1" noChangeArrowheads="1"/>
          </p:cNvPicPr>
          <p:nvPr/>
        </p:nvPicPr>
        <p:blipFill>
          <a:blip r:embed="rId3"/>
          <a:srcRect b="3371"/>
          <a:stretch>
            <a:fillRect/>
          </a:stretch>
        </p:blipFill>
        <p:spPr bwMode="auto">
          <a:xfrm>
            <a:off x="1165225" y="1524000"/>
            <a:ext cx="38131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7" name="Группа 21"/>
          <p:cNvGrpSpPr>
            <a:grpSpLocks/>
          </p:cNvGrpSpPr>
          <p:nvPr/>
        </p:nvGrpSpPr>
        <p:grpSpPr bwMode="auto">
          <a:xfrm>
            <a:off x="792163" y="5724525"/>
            <a:ext cx="503237" cy="484188"/>
            <a:chOff x="534752" y="5254387"/>
            <a:chExt cx="502479" cy="483861"/>
          </a:xfrm>
        </p:grpSpPr>
        <p:sp>
          <p:nvSpPr>
            <p:cNvPr id="11" name="Минус 10"/>
            <p:cNvSpPr/>
            <p:nvPr/>
          </p:nvSpPr>
          <p:spPr bwMode="auto">
            <a:xfrm rot="3284316">
              <a:off x="506846" y="5364787"/>
              <a:ext cx="401367" cy="345554"/>
            </a:xfrm>
            <a:prstGeom prst="mathMinus">
              <a:avLst>
                <a:gd name="adj1" fmla="val 19444"/>
              </a:avLst>
            </a:prstGeom>
            <a:solidFill>
              <a:srgbClr val="5AC664"/>
            </a:solidFill>
            <a:ln>
              <a:solidFill>
                <a:srgbClr val="5AC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77273" y="5254387"/>
              <a:ext cx="259958" cy="395021"/>
            </a:xfrm>
            <a:custGeom>
              <a:avLst/>
              <a:gdLst>
                <a:gd name="connsiteX0" fmla="*/ 0 w 245660"/>
                <a:gd name="connsiteY0" fmla="*/ 368490 h 368490"/>
                <a:gd name="connsiteX1" fmla="*/ 81886 w 245660"/>
                <a:gd name="connsiteY1" fmla="*/ 204716 h 368490"/>
                <a:gd name="connsiteX2" fmla="*/ 245660 w 245660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60" h="368490">
                  <a:moveTo>
                    <a:pt x="0" y="368490"/>
                  </a:moveTo>
                  <a:cubicBezTo>
                    <a:pt x="20471" y="317310"/>
                    <a:pt x="40943" y="266131"/>
                    <a:pt x="81886" y="204716"/>
                  </a:cubicBezTo>
                  <a:cubicBezTo>
                    <a:pt x="122829" y="143301"/>
                    <a:pt x="206991" y="43218"/>
                    <a:pt x="245660" y="0"/>
                  </a:cubicBezTo>
                </a:path>
              </a:pathLst>
            </a:custGeom>
            <a:solidFill>
              <a:srgbClr val="5AC664"/>
            </a:solidFill>
            <a:ln w="82550">
              <a:solidFill>
                <a:srgbClr val="5AC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  <p:pic>
        <p:nvPicPr>
          <p:cNvPr id="44038" name="Picture 11"/>
          <p:cNvPicPr>
            <a:picLocks noChangeAspect="1" noChangeArrowheads="1"/>
          </p:cNvPicPr>
          <p:nvPr/>
        </p:nvPicPr>
        <p:blipFill>
          <a:blip r:embed="rId4"/>
          <a:srcRect l="67110" t="1016" r="7648" b="3395"/>
          <a:stretch>
            <a:fillRect/>
          </a:stretch>
        </p:blipFill>
        <p:spPr bwMode="auto">
          <a:xfrm>
            <a:off x="5824538" y="1438275"/>
            <a:ext cx="313055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1"/>
          <p:cNvPicPr>
            <a:picLocks noChangeAspect="1" noChangeArrowheads="1"/>
          </p:cNvPicPr>
          <p:nvPr/>
        </p:nvPicPr>
        <p:blipFill>
          <a:blip r:embed="rId4"/>
          <a:srcRect l="84245" t="61880" r="12587" b="28352"/>
          <a:stretch>
            <a:fillRect/>
          </a:stretch>
        </p:blipFill>
        <p:spPr bwMode="auto">
          <a:xfrm>
            <a:off x="6491288" y="4002088"/>
            <a:ext cx="4175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Дуга 18"/>
          <p:cNvSpPr/>
          <p:nvPr/>
        </p:nvSpPr>
        <p:spPr>
          <a:xfrm>
            <a:off x="7045325" y="3063875"/>
            <a:ext cx="749300" cy="677863"/>
          </a:xfrm>
          <a:prstGeom prst="arc">
            <a:avLst>
              <a:gd name="adj1" fmla="val 10997565"/>
              <a:gd name="adj2" fmla="val 21441365"/>
            </a:avLst>
          </a:prstGeom>
          <a:solidFill>
            <a:srgbClr val="D446EC"/>
          </a:solidFill>
          <a:ln w="44450">
            <a:solidFill>
              <a:srgbClr val="CB1C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337425" y="3071813"/>
            <a:ext cx="134938" cy="1349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21525" y="3236913"/>
            <a:ext cx="600075" cy="122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Users\servak\Desktop\archodessa4.jpg"/>
          <p:cNvPicPr>
            <a:picLocks noChangeAspect="1" noChangeArrowheads="1"/>
          </p:cNvPicPr>
          <p:nvPr/>
        </p:nvPicPr>
        <p:blipFill>
          <a:blip r:embed="rId3"/>
          <a:srcRect l="806" t="9970" b="39359"/>
          <a:stretch>
            <a:fillRect/>
          </a:stretch>
        </p:blipFill>
        <p:spPr bwMode="auto">
          <a:xfrm>
            <a:off x="1009650" y="1504950"/>
            <a:ext cx="8232775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Прямоугольник 8"/>
          <p:cNvSpPr>
            <a:spLocks noChangeArrowheads="1"/>
          </p:cNvSpPr>
          <p:nvPr/>
        </p:nvSpPr>
        <p:spPr bwMode="auto">
          <a:xfrm>
            <a:off x="1028700" y="566738"/>
            <a:ext cx="8123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>
                <a:cs typeface="Times New Roman" pitchFamily="18" charset="0"/>
              </a:rPr>
              <a:t>Рекомендовані розміри кронштейнів, якщо вони застосовуються </a:t>
            </a:r>
          </a:p>
          <a:p>
            <a:pPr algn="ctr" eaLnBrk="0" hangingPunct="0"/>
            <a:r>
              <a:rPr lang="uk-UA">
                <a:cs typeface="Times New Roman" pitchFamily="18" charset="0"/>
              </a:rPr>
              <a:t>як вивіски </a:t>
            </a:r>
          </a:p>
        </p:txBody>
      </p:sp>
      <p:sp>
        <p:nvSpPr>
          <p:cNvPr id="46083" name="Rectangle 11"/>
          <p:cNvSpPr>
            <a:spLocks noChangeArrowheads="1"/>
          </p:cNvSpPr>
          <p:nvPr/>
        </p:nvSpPr>
        <p:spPr bwMode="auto">
          <a:xfrm>
            <a:off x="733425" y="4933950"/>
            <a:ext cx="94202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latin typeface="Arial" charset="0"/>
              </a:rPr>
              <a:t>          </a:t>
            </a:r>
            <a:r>
              <a:rPr lang="uk-UA" sz="1400">
                <a:cs typeface="Times New Roman" pitchFamily="18" charset="0"/>
              </a:rPr>
              <a:t>Плоска вивіска                    Вивіска на коробі з підсвітленням             Вивіска з художніми прийомами</a:t>
            </a:r>
          </a:p>
          <a:p>
            <a:pPr eaLnBrk="0" hangingPunct="0"/>
            <a:r>
              <a:rPr lang="uk-UA" sz="1600">
                <a:cs typeface="Times New Roman" pitchFamily="18" charset="0"/>
              </a:rPr>
              <a:t>  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           Вивіска має бути розміщена на кронштейні, на висоті не менш</a:t>
            </a:r>
            <a:r>
              <a:rPr lang="en-US" sz="1400">
                <a:cs typeface="Times New Roman" pitchFamily="18" charset="0"/>
              </a:rPr>
              <a:t> </a:t>
            </a:r>
            <a:r>
              <a:rPr lang="uk-UA" sz="1400">
                <a:cs typeface="Times New Roman" pitchFamily="18" charset="0"/>
              </a:rPr>
              <a:t>ніж 3 м від тротуару, 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            з виносом від фасаду на відстань до 0,8 м, площею не більше  0,5 кв.м </a:t>
            </a:r>
            <a:endParaRPr lang="ru-RU" sz="1400">
              <a:cs typeface="Times New Roman" pitchFamily="18" charset="0"/>
            </a:endParaRPr>
          </a:p>
        </p:txBody>
      </p:sp>
      <p:grpSp>
        <p:nvGrpSpPr>
          <p:cNvPr id="46084" name="Группа 10"/>
          <p:cNvGrpSpPr>
            <a:grpSpLocks/>
          </p:cNvGrpSpPr>
          <p:nvPr/>
        </p:nvGrpSpPr>
        <p:grpSpPr bwMode="auto">
          <a:xfrm>
            <a:off x="598488" y="5016500"/>
            <a:ext cx="501650" cy="484188"/>
            <a:chOff x="534752" y="5254387"/>
            <a:chExt cx="502479" cy="483861"/>
          </a:xfrm>
        </p:grpSpPr>
        <p:sp>
          <p:nvSpPr>
            <p:cNvPr id="12" name="Минус 11"/>
            <p:cNvSpPr>
              <a:spLocks noChangeArrowheads="1"/>
            </p:cNvSpPr>
            <p:nvPr/>
          </p:nvSpPr>
          <p:spPr bwMode="auto">
            <a:xfrm rot="3284316">
              <a:off x="506597" y="5365036"/>
              <a:ext cx="401367" cy="345056"/>
            </a:xfrm>
            <a:custGeom>
              <a:avLst/>
              <a:gdLst>
                <a:gd name="T0" fmla="*/ 348166 w 401367"/>
                <a:gd name="T1" fmla="*/ 172528 h 345056"/>
                <a:gd name="T2" fmla="*/ 200684 w 401367"/>
                <a:gd name="T3" fmla="*/ 206074 h 345056"/>
                <a:gd name="T4" fmla="*/ 53201 w 401367"/>
                <a:gd name="T5" fmla="*/ 172528 h 345056"/>
                <a:gd name="T6" fmla="*/ 200684 w 401367"/>
                <a:gd name="T7" fmla="*/ 138982 h 345056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3201 w 401367"/>
                <a:gd name="T13" fmla="*/ 138982 h 345056"/>
                <a:gd name="T14" fmla="*/ 348166 w 401367"/>
                <a:gd name="T15" fmla="*/ 206074 h 345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367" h="345056">
                  <a:moveTo>
                    <a:pt x="53201" y="138982"/>
                  </a:moveTo>
                  <a:lnTo>
                    <a:pt x="348166" y="138982"/>
                  </a:lnTo>
                  <a:lnTo>
                    <a:pt x="348166" y="206074"/>
                  </a:lnTo>
                  <a:lnTo>
                    <a:pt x="53201" y="206074"/>
                  </a:lnTo>
                  <a:close/>
                </a:path>
              </a:pathLst>
            </a:custGeom>
            <a:solidFill>
              <a:srgbClr val="5AC664"/>
            </a:solidFill>
            <a:ln w="12700" algn="ctr">
              <a:solidFill>
                <a:srgbClr val="5AC664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hangingPunct="0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78040" y="5254387"/>
              <a:ext cx="259191" cy="395021"/>
            </a:xfrm>
            <a:custGeom>
              <a:avLst/>
              <a:gdLst>
                <a:gd name="connsiteX0" fmla="*/ 0 w 245660"/>
                <a:gd name="connsiteY0" fmla="*/ 368490 h 368490"/>
                <a:gd name="connsiteX1" fmla="*/ 81886 w 245660"/>
                <a:gd name="connsiteY1" fmla="*/ 204716 h 368490"/>
                <a:gd name="connsiteX2" fmla="*/ 245660 w 245660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60" h="368490">
                  <a:moveTo>
                    <a:pt x="0" y="368490"/>
                  </a:moveTo>
                  <a:cubicBezTo>
                    <a:pt x="20471" y="317310"/>
                    <a:pt x="40943" y="266131"/>
                    <a:pt x="81886" y="204716"/>
                  </a:cubicBezTo>
                  <a:cubicBezTo>
                    <a:pt x="122829" y="143301"/>
                    <a:pt x="206991" y="43218"/>
                    <a:pt x="245660" y="0"/>
                  </a:cubicBezTo>
                </a:path>
              </a:pathLst>
            </a:custGeom>
            <a:solidFill>
              <a:srgbClr val="5AC664"/>
            </a:solidFill>
            <a:ln w="82550">
              <a:solidFill>
                <a:srgbClr val="5AC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8940800" y="6015038"/>
            <a:ext cx="363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16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92475" y="3544888"/>
            <a:ext cx="487363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6087" name="TextBox 9"/>
          <p:cNvSpPr txBox="1">
            <a:spLocks noChangeArrowheads="1"/>
          </p:cNvSpPr>
          <p:nvPr/>
        </p:nvSpPr>
        <p:spPr bwMode="auto">
          <a:xfrm>
            <a:off x="3297238" y="3594100"/>
            <a:ext cx="466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000">
                <a:solidFill>
                  <a:srgbClr val="00B0F0"/>
                </a:solidFill>
                <a:latin typeface="Arial" charset="0"/>
              </a:rPr>
              <a:t>3000</a:t>
            </a:r>
            <a:endParaRPr lang="ru-RU" sz="100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22975" y="3608388"/>
            <a:ext cx="492125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655050" y="3692525"/>
            <a:ext cx="452438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46090" name="TextBox 16"/>
          <p:cNvSpPr txBox="1">
            <a:spLocks noChangeArrowheads="1"/>
          </p:cNvSpPr>
          <p:nvPr/>
        </p:nvSpPr>
        <p:spPr bwMode="auto">
          <a:xfrm>
            <a:off x="6037263" y="3589338"/>
            <a:ext cx="466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000">
                <a:solidFill>
                  <a:srgbClr val="00B0F0"/>
                </a:solidFill>
                <a:latin typeface="Arial" charset="0"/>
              </a:rPr>
              <a:t>3000</a:t>
            </a:r>
            <a:endParaRPr lang="ru-RU" sz="100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46091" name="TextBox 17"/>
          <p:cNvSpPr txBox="1">
            <a:spLocks noChangeArrowheads="1"/>
          </p:cNvSpPr>
          <p:nvPr/>
        </p:nvSpPr>
        <p:spPr bwMode="auto">
          <a:xfrm>
            <a:off x="8712200" y="3627438"/>
            <a:ext cx="4667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000">
                <a:solidFill>
                  <a:srgbClr val="00B0F0"/>
                </a:solidFill>
                <a:latin typeface="Arial" charset="0"/>
              </a:rPr>
              <a:t>3000</a:t>
            </a:r>
            <a:endParaRPr lang="ru-RU" sz="1000">
              <a:solidFill>
                <a:srgbClr val="00B0F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8"/>
          <p:cNvSpPr>
            <a:spLocks noChangeArrowheads="1"/>
          </p:cNvSpPr>
          <p:nvPr/>
        </p:nvSpPr>
        <p:spPr bwMode="auto">
          <a:xfrm>
            <a:off x="914400" y="549275"/>
            <a:ext cx="812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>
                <a:cs typeface="Times New Roman" pitchFamily="18" charset="0"/>
              </a:rPr>
              <a:t>Освітлення вивісок</a:t>
            </a:r>
          </a:p>
        </p:txBody>
      </p:sp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8829675" y="6132513"/>
            <a:ext cx="363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17</a:t>
            </a:r>
          </a:p>
        </p:txBody>
      </p:sp>
      <p:sp>
        <p:nvSpPr>
          <p:cNvPr id="48131" name="Rectangle 10"/>
          <p:cNvSpPr>
            <a:spLocks noChangeArrowheads="1"/>
          </p:cNvSpPr>
          <p:nvPr/>
        </p:nvSpPr>
        <p:spPr bwMode="auto">
          <a:xfrm>
            <a:off x="0" y="4249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uk-UA">
              <a:latin typeface="Calibri" pitchFamily="34" charset="0"/>
            </a:endParaRPr>
          </a:p>
        </p:txBody>
      </p:sp>
      <p:sp>
        <p:nvSpPr>
          <p:cNvPr id="48132" name="Rectangle 12"/>
          <p:cNvSpPr>
            <a:spLocks noChangeArrowheads="1"/>
          </p:cNvSpPr>
          <p:nvPr/>
        </p:nvSpPr>
        <p:spPr bwMode="auto">
          <a:xfrm>
            <a:off x="1052513" y="5086350"/>
            <a:ext cx="2511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Джерело освітлення 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вмонтовується або 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спрямоване на об'ємні літери</a:t>
            </a:r>
            <a:r>
              <a:rPr lang="uk-UA">
                <a:cs typeface="Times New Roman" pitchFamily="18" charset="0"/>
              </a:rPr>
              <a:t> </a:t>
            </a:r>
          </a:p>
          <a:p>
            <a:pPr eaLnBrk="0" hangingPunct="0"/>
            <a:endParaRPr lang="uk-UA">
              <a:cs typeface="Times New Roman" pitchFamily="18" charset="0"/>
            </a:endParaRPr>
          </a:p>
        </p:txBody>
      </p:sp>
      <p:sp>
        <p:nvSpPr>
          <p:cNvPr id="48133" name="Rectangle 12"/>
          <p:cNvSpPr>
            <a:spLocks noChangeArrowheads="1"/>
          </p:cNvSpPr>
          <p:nvPr/>
        </p:nvSpPr>
        <p:spPr bwMode="auto">
          <a:xfrm>
            <a:off x="4781550" y="5072063"/>
            <a:ext cx="47910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Забороняється використання несхованої електричної арматури та джерел світла, що спрямовані у 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вікна житлових приміщень </a:t>
            </a:r>
          </a:p>
        </p:txBody>
      </p:sp>
      <p:pic>
        <p:nvPicPr>
          <p:cNvPr id="48134" name="Picture 16" descr="C:\Users\servak\Desktop\ffssdddd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3228975"/>
            <a:ext cx="27876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6" descr="C:\Users\servak\Desktop\ffssdddd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550" y="1181100"/>
            <a:ext cx="26177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7" descr="C:\Users\servak\Desktop\cfbsf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8938" y="1263650"/>
            <a:ext cx="23336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6" descr="C:\Users\servak\Desktop\ffssddddd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48438" y="3119438"/>
            <a:ext cx="27289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6" descr="C:\Users\servak\Desktop\ffssddddd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83000" y="3340100"/>
            <a:ext cx="27971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16" descr="C:\Users\servak\Desktop\ffssddddd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83000" y="1211263"/>
            <a:ext cx="26463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множение 19"/>
          <p:cNvSpPr/>
          <p:nvPr/>
        </p:nvSpPr>
        <p:spPr>
          <a:xfrm>
            <a:off x="4191000" y="5045075"/>
            <a:ext cx="568325" cy="554038"/>
          </a:xfrm>
          <a:prstGeom prst="mathMultiply">
            <a:avLst>
              <a:gd name="adj1" fmla="val 1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pSp>
        <p:nvGrpSpPr>
          <p:cNvPr id="48141" name="Группа 20"/>
          <p:cNvGrpSpPr>
            <a:grpSpLocks/>
          </p:cNvGrpSpPr>
          <p:nvPr/>
        </p:nvGrpSpPr>
        <p:grpSpPr bwMode="auto">
          <a:xfrm>
            <a:off x="561975" y="5062538"/>
            <a:ext cx="503238" cy="484187"/>
            <a:chOff x="534752" y="5254387"/>
            <a:chExt cx="502479" cy="483861"/>
          </a:xfrm>
        </p:grpSpPr>
        <p:sp>
          <p:nvSpPr>
            <p:cNvPr id="22" name="Минус 21"/>
            <p:cNvSpPr/>
            <p:nvPr/>
          </p:nvSpPr>
          <p:spPr bwMode="auto">
            <a:xfrm rot="3284316">
              <a:off x="506845" y="5364788"/>
              <a:ext cx="401367" cy="345553"/>
            </a:xfrm>
            <a:prstGeom prst="mathMinus">
              <a:avLst>
                <a:gd name="adj1" fmla="val 19444"/>
              </a:avLst>
            </a:prstGeom>
            <a:solidFill>
              <a:srgbClr val="5AC664"/>
            </a:solidFill>
            <a:ln>
              <a:solidFill>
                <a:srgbClr val="5AC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777274" y="5254387"/>
              <a:ext cx="259957" cy="395021"/>
            </a:xfrm>
            <a:custGeom>
              <a:avLst/>
              <a:gdLst>
                <a:gd name="connsiteX0" fmla="*/ 0 w 245660"/>
                <a:gd name="connsiteY0" fmla="*/ 368490 h 368490"/>
                <a:gd name="connsiteX1" fmla="*/ 81886 w 245660"/>
                <a:gd name="connsiteY1" fmla="*/ 204716 h 368490"/>
                <a:gd name="connsiteX2" fmla="*/ 245660 w 245660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60" h="368490">
                  <a:moveTo>
                    <a:pt x="0" y="368490"/>
                  </a:moveTo>
                  <a:cubicBezTo>
                    <a:pt x="20471" y="317310"/>
                    <a:pt x="40943" y="266131"/>
                    <a:pt x="81886" y="204716"/>
                  </a:cubicBezTo>
                  <a:cubicBezTo>
                    <a:pt x="122829" y="143301"/>
                    <a:pt x="206991" y="43218"/>
                    <a:pt x="245660" y="0"/>
                  </a:cubicBezTo>
                </a:path>
              </a:pathLst>
            </a:custGeom>
            <a:solidFill>
              <a:srgbClr val="5AC664"/>
            </a:solidFill>
            <a:ln w="82550">
              <a:solidFill>
                <a:srgbClr val="5AC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  <p:sp>
        <p:nvSpPr>
          <p:cNvPr id="48142" name="Rectangle 17"/>
          <p:cNvSpPr>
            <a:spLocks noChangeArrowheads="1"/>
          </p:cNvSpPr>
          <p:nvPr/>
        </p:nvSpPr>
        <p:spPr bwMode="auto">
          <a:xfrm>
            <a:off x="884238" y="6026150"/>
            <a:ext cx="727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/>
              <a:t>    Керуюча справами                                                                                                 О. Оніщенко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ChangeArrowheads="1"/>
          </p:cNvSpPr>
          <p:nvPr/>
        </p:nvSpPr>
        <p:spPr bwMode="auto">
          <a:xfrm>
            <a:off x="8959850" y="616743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1600">
                <a:cs typeface="Times New Roman" pitchFamily="18" charset="0"/>
              </a:rPr>
              <a:t>2</a:t>
            </a:r>
          </a:p>
        </p:txBody>
      </p:sp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976313" y="1255713"/>
            <a:ext cx="82423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       Застосування графічної частини є обов'язковим  на території в межах історичних ареалів міста Одеси “Центральний  історичний ареал” і “Французький бульвар” та території  комплексних зон охорони, що визначені  в “Історико-архітектурному  опорному плані, зон охорони з визначенням  меж історичних   ареалів”,  що затверджені  наказом  Міністерства  культури  та туризму  України від 20 червня 2008 року  </a:t>
            </a:r>
            <a:br>
              <a:rPr lang="uk-UA" sz="1400">
                <a:cs typeface="Times New Roman" pitchFamily="18" charset="0"/>
              </a:rPr>
            </a:br>
            <a:r>
              <a:rPr lang="uk-UA" sz="1400">
                <a:cs typeface="Times New Roman" pitchFamily="18" charset="0"/>
              </a:rPr>
              <a:t>№ 728/0/16-08, а також на будинки та споруди, що віднесені  до об'єктів культурної  спадщини. </a:t>
            </a: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962025" y="3333750"/>
            <a:ext cx="82391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28650" indent="-266700" eaLnBrk="0" hangingPunct="0">
              <a:buFont typeface="Arial" charset="0"/>
              <a:buChar char="•"/>
            </a:pPr>
            <a:endParaRPr lang="uk-UA" sz="1400">
              <a:cs typeface="Times New Roman" pitchFamily="18" charset="0"/>
            </a:endParaRPr>
          </a:p>
          <a:p>
            <a:pPr marL="628650" indent="-266700" eaLnBrk="0" hangingPunct="0"/>
            <a:r>
              <a:rPr lang="uk-UA" sz="1400">
                <a:cs typeface="Times New Roman" pitchFamily="18" charset="0"/>
              </a:rPr>
              <a:t>       Критерії основних вимог до вивісок</a:t>
            </a:r>
          </a:p>
          <a:p>
            <a:pPr marL="628650" indent="-266700" eaLnBrk="0" hangingPunct="0"/>
            <a:endParaRPr lang="uk-UA" sz="1400">
              <a:cs typeface="Times New Roman" pitchFamily="18" charset="0"/>
            </a:endParaRPr>
          </a:p>
          <a:p>
            <a:pPr marL="628650" indent="-266700" eaLnBrk="0" hangingPunct="0">
              <a:buFont typeface="Arial" charset="0"/>
              <a:buChar char="•"/>
            </a:pPr>
            <a:r>
              <a:rPr lang="uk-UA" sz="1400">
                <a:cs typeface="Times New Roman" pitchFamily="18" charset="0"/>
              </a:rPr>
              <a:t>Місце розміщення вивісок на фасаді</a:t>
            </a:r>
          </a:p>
          <a:p>
            <a:pPr marL="628650" indent="-266700" eaLnBrk="0" hangingPunct="0">
              <a:buFont typeface="Arial" charset="0"/>
              <a:buChar char="•"/>
            </a:pPr>
            <a:r>
              <a:rPr lang="uk-UA" sz="1400">
                <a:cs typeface="Times New Roman" pitchFamily="18" charset="0"/>
              </a:rPr>
              <a:t>Масштаб вивісок</a:t>
            </a:r>
          </a:p>
          <a:p>
            <a:pPr marL="628650" indent="-266700" eaLnBrk="0" hangingPunct="0">
              <a:buFont typeface="Arial" charset="0"/>
              <a:buChar char="•"/>
            </a:pPr>
            <a:r>
              <a:rPr lang="uk-UA" sz="1400">
                <a:cs typeface="Times New Roman" pitchFamily="18" charset="0"/>
              </a:rPr>
              <a:t>Кольорове рішення вивісок</a:t>
            </a:r>
          </a:p>
          <a:p>
            <a:pPr marL="628650" indent="-266700" eaLnBrk="0" hangingPunct="0">
              <a:buFont typeface="Arial" charset="0"/>
              <a:buChar char="•"/>
            </a:pPr>
            <a:r>
              <a:rPr lang="uk-UA" sz="1400">
                <a:cs typeface="Times New Roman" pitchFamily="18" charset="0"/>
              </a:rPr>
              <a:t>Вивіски у вітринах і на маркізах</a:t>
            </a:r>
          </a:p>
          <a:p>
            <a:pPr marL="628650" indent="-266700" eaLnBrk="0" hangingPunct="0">
              <a:buFont typeface="Arial" charset="0"/>
              <a:buChar char="•"/>
            </a:pPr>
            <a:r>
              <a:rPr lang="uk-UA" sz="1400">
                <a:cs typeface="Times New Roman" pitchFamily="18" charset="0"/>
              </a:rPr>
              <a:t>Вивіски на козирках та на кронштейнах</a:t>
            </a:r>
          </a:p>
          <a:p>
            <a:pPr marL="628650" indent="-266700" eaLnBrk="0" hangingPunct="0">
              <a:buFont typeface="Arial" charset="0"/>
              <a:buChar char="•"/>
            </a:pPr>
            <a:r>
              <a:rPr lang="uk-UA" sz="1400">
                <a:cs typeface="Times New Roman" pitchFamily="18" charset="0"/>
              </a:rPr>
              <a:t>Освітлення вивісок</a:t>
            </a:r>
            <a:endParaRPr lang="ru-RU" sz="1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ChangeArrowheads="1"/>
          </p:cNvSpPr>
          <p:nvPr/>
        </p:nvSpPr>
        <p:spPr bwMode="auto">
          <a:xfrm>
            <a:off x="9109075" y="6121400"/>
            <a:ext cx="274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3</a:t>
            </a:r>
          </a:p>
        </p:txBody>
      </p:sp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842963" y="841375"/>
            <a:ext cx="851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>
                <a:cs typeface="Times New Roman" pitchFamily="18" charset="0"/>
              </a:rPr>
              <a:t>Розміщення вивісок на фасаді будівлі</a:t>
            </a:r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1228725" y="4852988"/>
            <a:ext cx="28654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Над вікнами або дверима першого 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поверху, не закриваючи при цьому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архітектурні деталі фасаду</a:t>
            </a:r>
          </a:p>
          <a:p>
            <a:pPr eaLnBrk="0" hangingPunct="0"/>
            <a:endParaRPr lang="uk-UA" sz="1600">
              <a:latin typeface="Calibri" pitchFamily="34" charset="0"/>
            </a:endParaRPr>
          </a:p>
        </p:txBody>
      </p:sp>
      <p:sp>
        <p:nvSpPr>
          <p:cNvPr id="19460" name="Rectangle 32"/>
          <p:cNvSpPr>
            <a:spLocks noChangeArrowheads="1"/>
          </p:cNvSpPr>
          <p:nvPr/>
        </p:nvSpPr>
        <p:spPr bwMode="auto">
          <a:xfrm>
            <a:off x="5441950" y="4852988"/>
            <a:ext cx="37655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Розміщення вивіски вище першого поверху</a:t>
            </a:r>
            <a:r>
              <a:rPr lang="en-US" sz="1400">
                <a:cs typeface="Times New Roman" pitchFamily="18" charset="0"/>
              </a:rPr>
              <a:t> </a:t>
            </a:r>
            <a:r>
              <a:rPr lang="uk-UA" sz="1400">
                <a:cs typeface="Times New Roman" pitchFamily="18" charset="0"/>
              </a:rPr>
              <a:t>може бути, як виняток, у разі розміщення об'єкта  на другому поверсі</a:t>
            </a:r>
          </a:p>
        </p:txBody>
      </p:sp>
      <p:pic>
        <p:nvPicPr>
          <p:cNvPr id="19461" name="Picture 47" descr="archodes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" y="1857375"/>
            <a:ext cx="4094162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множение 13"/>
          <p:cNvSpPr/>
          <p:nvPr/>
        </p:nvSpPr>
        <p:spPr>
          <a:xfrm>
            <a:off x="4781550" y="4875213"/>
            <a:ext cx="568325" cy="554037"/>
          </a:xfrm>
          <a:prstGeom prst="mathMultiply">
            <a:avLst>
              <a:gd name="adj1" fmla="val 1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grpSp>
        <p:nvGrpSpPr>
          <p:cNvPr id="19463" name="Группа 19"/>
          <p:cNvGrpSpPr>
            <a:grpSpLocks/>
          </p:cNvGrpSpPr>
          <p:nvPr/>
        </p:nvGrpSpPr>
        <p:grpSpPr bwMode="auto">
          <a:xfrm>
            <a:off x="793750" y="4818063"/>
            <a:ext cx="503238" cy="484187"/>
            <a:chOff x="534752" y="5254387"/>
            <a:chExt cx="502479" cy="483861"/>
          </a:xfrm>
        </p:grpSpPr>
        <p:sp>
          <p:nvSpPr>
            <p:cNvPr id="21" name="Минус 20"/>
            <p:cNvSpPr/>
            <p:nvPr/>
          </p:nvSpPr>
          <p:spPr bwMode="auto">
            <a:xfrm rot="3284316">
              <a:off x="506845" y="5364788"/>
              <a:ext cx="401367" cy="345553"/>
            </a:xfrm>
            <a:prstGeom prst="mathMinus">
              <a:avLst>
                <a:gd name="adj1" fmla="val 19444"/>
              </a:avLst>
            </a:prstGeom>
            <a:solidFill>
              <a:srgbClr val="5AC664"/>
            </a:solidFill>
            <a:ln>
              <a:solidFill>
                <a:srgbClr val="5AC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777274" y="5254387"/>
              <a:ext cx="259957" cy="395021"/>
            </a:xfrm>
            <a:custGeom>
              <a:avLst/>
              <a:gdLst>
                <a:gd name="connsiteX0" fmla="*/ 0 w 245660"/>
                <a:gd name="connsiteY0" fmla="*/ 368490 h 368490"/>
                <a:gd name="connsiteX1" fmla="*/ 81886 w 245660"/>
                <a:gd name="connsiteY1" fmla="*/ 204716 h 368490"/>
                <a:gd name="connsiteX2" fmla="*/ 245660 w 245660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60" h="368490">
                  <a:moveTo>
                    <a:pt x="0" y="368490"/>
                  </a:moveTo>
                  <a:cubicBezTo>
                    <a:pt x="20471" y="317310"/>
                    <a:pt x="40943" y="266131"/>
                    <a:pt x="81886" y="204716"/>
                  </a:cubicBezTo>
                  <a:cubicBezTo>
                    <a:pt x="122829" y="143301"/>
                    <a:pt x="206991" y="43218"/>
                    <a:pt x="245660" y="0"/>
                  </a:cubicBezTo>
                </a:path>
              </a:pathLst>
            </a:custGeom>
            <a:solidFill>
              <a:srgbClr val="5AC664"/>
            </a:solidFill>
            <a:ln w="82550">
              <a:solidFill>
                <a:srgbClr val="5AC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  <p:pic>
        <p:nvPicPr>
          <p:cNvPr id="19464" name="Picture 20" descr="C:\Users\servak\Desktop\ddd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8288" y="1892300"/>
            <a:ext cx="41513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9261475" y="6302375"/>
            <a:ext cx="274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4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606550" y="414338"/>
            <a:ext cx="645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cs typeface="Times New Roman" pitchFamily="18" charset="0"/>
              </a:rPr>
              <a:t>Розміщення вивісок по висоті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6638925" y="1660525"/>
            <a:ext cx="2908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Якщо на будинку розміщуються декілька вивісок, вони мають бути взаємоузгоджені (на одному рівні, однаково по відношенню до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віконних і дверних прорізів, 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з узгодженням розмірів і кольорів)</a:t>
            </a:r>
          </a:p>
        </p:txBody>
      </p:sp>
      <p:pic>
        <p:nvPicPr>
          <p:cNvPr id="21508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1158875"/>
            <a:ext cx="57483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Группа 21"/>
          <p:cNvGrpSpPr>
            <a:grpSpLocks/>
          </p:cNvGrpSpPr>
          <p:nvPr/>
        </p:nvGrpSpPr>
        <p:grpSpPr bwMode="auto">
          <a:xfrm>
            <a:off x="6619875" y="925513"/>
            <a:ext cx="501650" cy="484187"/>
            <a:chOff x="534752" y="5254387"/>
            <a:chExt cx="502479" cy="483861"/>
          </a:xfrm>
        </p:grpSpPr>
        <p:sp>
          <p:nvSpPr>
            <p:cNvPr id="15" name="Минус 14"/>
            <p:cNvSpPr>
              <a:spLocks noChangeArrowheads="1"/>
            </p:cNvSpPr>
            <p:nvPr/>
          </p:nvSpPr>
          <p:spPr bwMode="auto">
            <a:xfrm rot="3284316">
              <a:off x="506597" y="5365037"/>
              <a:ext cx="401367" cy="345057"/>
            </a:xfrm>
            <a:custGeom>
              <a:avLst/>
              <a:gdLst>
                <a:gd name="T0" fmla="*/ 348166 w 401367"/>
                <a:gd name="T1" fmla="*/ 172529 h 345057"/>
                <a:gd name="T2" fmla="*/ 200684 w 401367"/>
                <a:gd name="T3" fmla="*/ 206075 h 345057"/>
                <a:gd name="T4" fmla="*/ 53201 w 401367"/>
                <a:gd name="T5" fmla="*/ 172529 h 345057"/>
                <a:gd name="T6" fmla="*/ 200684 w 401367"/>
                <a:gd name="T7" fmla="*/ 138982 h 34505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3201 w 401367"/>
                <a:gd name="T13" fmla="*/ 138982 h 345057"/>
                <a:gd name="T14" fmla="*/ 348166 w 401367"/>
                <a:gd name="T15" fmla="*/ 206075 h 3450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367" h="345057">
                  <a:moveTo>
                    <a:pt x="53201" y="138982"/>
                  </a:moveTo>
                  <a:lnTo>
                    <a:pt x="348166" y="138982"/>
                  </a:lnTo>
                  <a:lnTo>
                    <a:pt x="348166" y="206075"/>
                  </a:lnTo>
                  <a:lnTo>
                    <a:pt x="53201" y="206075"/>
                  </a:lnTo>
                  <a:close/>
                </a:path>
              </a:pathLst>
            </a:custGeom>
            <a:solidFill>
              <a:srgbClr val="5AC664"/>
            </a:solidFill>
            <a:ln w="12700" algn="ctr">
              <a:solidFill>
                <a:srgbClr val="5AC664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hangingPunct="0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041" y="5254387"/>
              <a:ext cx="259190" cy="395021"/>
            </a:xfrm>
            <a:custGeom>
              <a:avLst/>
              <a:gdLst>
                <a:gd name="connsiteX0" fmla="*/ 0 w 245660"/>
                <a:gd name="connsiteY0" fmla="*/ 368490 h 368490"/>
                <a:gd name="connsiteX1" fmla="*/ 81886 w 245660"/>
                <a:gd name="connsiteY1" fmla="*/ 204716 h 368490"/>
                <a:gd name="connsiteX2" fmla="*/ 245660 w 245660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60" h="368490">
                  <a:moveTo>
                    <a:pt x="0" y="368490"/>
                  </a:moveTo>
                  <a:cubicBezTo>
                    <a:pt x="20471" y="317310"/>
                    <a:pt x="40943" y="266131"/>
                    <a:pt x="81886" y="204716"/>
                  </a:cubicBezTo>
                  <a:cubicBezTo>
                    <a:pt x="122829" y="143301"/>
                    <a:pt x="206991" y="43218"/>
                    <a:pt x="245660" y="0"/>
                  </a:cubicBezTo>
                </a:path>
              </a:pathLst>
            </a:custGeom>
            <a:solidFill>
              <a:srgbClr val="5AC664"/>
            </a:solidFill>
            <a:ln w="82550">
              <a:solidFill>
                <a:srgbClr val="5AC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  <p:sp>
        <p:nvSpPr>
          <p:cNvPr id="23" name="Умножение 22"/>
          <p:cNvSpPr/>
          <p:nvPr/>
        </p:nvSpPr>
        <p:spPr>
          <a:xfrm>
            <a:off x="792163" y="3473450"/>
            <a:ext cx="539750" cy="536575"/>
          </a:xfrm>
          <a:prstGeom prst="mathMultiply">
            <a:avLst>
              <a:gd name="adj1" fmla="val 1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21511" name="Picture 15" descr="C:\Users\servak\Desktop\фасады\ghhh.jpg"/>
          <p:cNvPicPr>
            <a:picLocks noChangeAspect="1" noChangeArrowheads="1"/>
          </p:cNvPicPr>
          <p:nvPr/>
        </p:nvPicPr>
        <p:blipFill>
          <a:blip r:embed="rId4">
            <a:lum bright="-38000" contrast="52000"/>
          </a:blip>
          <a:srcRect l="1122" t="7050" r="1233"/>
          <a:stretch>
            <a:fillRect/>
          </a:stretch>
        </p:blipFill>
        <p:spPr bwMode="auto">
          <a:xfrm>
            <a:off x="731838" y="3992563"/>
            <a:ext cx="4038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6" descr="C:\Users\servak\Desktop\фасады\90909090.jpg"/>
          <p:cNvPicPr>
            <a:picLocks noChangeAspect="1" noChangeArrowheads="1"/>
          </p:cNvPicPr>
          <p:nvPr/>
        </p:nvPicPr>
        <p:blipFill>
          <a:blip r:embed="rId5">
            <a:lum bright="-38000" contrast="52000"/>
          </a:blip>
          <a:srcRect l="786" t="6145" r="1186"/>
          <a:stretch>
            <a:fillRect/>
          </a:stretch>
        </p:blipFill>
        <p:spPr bwMode="auto">
          <a:xfrm>
            <a:off x="5308600" y="3981450"/>
            <a:ext cx="406717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739775" y="4332288"/>
            <a:ext cx="4176713" cy="177482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283200" y="4310063"/>
            <a:ext cx="4176713" cy="177482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557588" y="5503863"/>
            <a:ext cx="461962" cy="1111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86038" y="5559425"/>
            <a:ext cx="357187" cy="127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71688" y="5562600"/>
            <a:ext cx="233362" cy="66675"/>
          </a:xfrm>
          <a:prstGeom prst="rect">
            <a:avLst/>
          </a:prstGeom>
          <a:solidFill>
            <a:srgbClr val="D44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5" y="5537200"/>
            <a:ext cx="233363" cy="1111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90875" y="5532438"/>
            <a:ext cx="300038" cy="144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25613" y="5940425"/>
            <a:ext cx="230187" cy="857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50900" y="5532438"/>
            <a:ext cx="290513" cy="123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5307013" y="3482975"/>
            <a:ext cx="539750" cy="536575"/>
          </a:xfrm>
          <a:prstGeom prst="mathMultiply">
            <a:avLst>
              <a:gd name="adj1" fmla="val 1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8" descr="Безымя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4788" y="1320800"/>
            <a:ext cx="4067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1325563" y="557213"/>
            <a:ext cx="773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>
                <a:cs typeface="Times New Roman" pitchFamily="18" charset="0"/>
              </a:rPr>
              <a:t>Розміщення вивіски на цоколі</a:t>
            </a:r>
          </a:p>
        </p:txBody>
      </p:sp>
      <p:sp>
        <p:nvSpPr>
          <p:cNvPr id="23555" name="Rectangle 22"/>
          <p:cNvSpPr>
            <a:spLocks noChangeArrowheads="1"/>
          </p:cNvSpPr>
          <p:nvPr/>
        </p:nvSpPr>
        <p:spPr bwMode="auto">
          <a:xfrm>
            <a:off x="9126538" y="60531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5</a:t>
            </a:r>
          </a:p>
        </p:txBody>
      </p:sp>
      <p:sp>
        <p:nvSpPr>
          <p:cNvPr id="23556" name="Rectangle 24"/>
          <p:cNvSpPr>
            <a:spLocks noChangeArrowheads="1"/>
          </p:cNvSpPr>
          <p:nvPr/>
        </p:nvSpPr>
        <p:spPr bwMode="auto">
          <a:xfrm>
            <a:off x="1055688" y="4941888"/>
            <a:ext cx="32734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Вивіска може встановлюватись лише над вікнами або дверима цокольного поверху у разі, якщо вона належить суб'єкту, що розміщується в приміщенні саме цокольного поверху </a:t>
            </a:r>
            <a:endParaRPr lang="ru-RU" sz="1400">
              <a:cs typeface="Times New Roman" pitchFamily="18" charset="0"/>
            </a:endParaRPr>
          </a:p>
        </p:txBody>
      </p:sp>
      <p:sp>
        <p:nvSpPr>
          <p:cNvPr id="23557" name="Rectangle 32"/>
          <p:cNvSpPr>
            <a:spLocks noChangeArrowheads="1"/>
          </p:cNvSpPr>
          <p:nvPr/>
        </p:nvSpPr>
        <p:spPr bwMode="auto">
          <a:xfrm>
            <a:off x="5737225" y="4989513"/>
            <a:ext cx="34702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Забороняється розміщувати вивіски 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вище цоколя</a:t>
            </a:r>
          </a:p>
          <a:p>
            <a:pPr eaLnBrk="0" hangingPunct="0"/>
            <a:endParaRPr lang="uk-UA" sz="1600">
              <a:latin typeface="Calibri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186363" y="1404938"/>
            <a:ext cx="4298950" cy="293528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9" name="Группа 18"/>
          <p:cNvGrpSpPr>
            <a:grpSpLocks/>
          </p:cNvGrpSpPr>
          <p:nvPr/>
        </p:nvGrpSpPr>
        <p:grpSpPr bwMode="auto">
          <a:xfrm>
            <a:off x="671513" y="4518025"/>
            <a:ext cx="501650" cy="482600"/>
            <a:chOff x="534752" y="5254387"/>
            <a:chExt cx="502479" cy="483861"/>
          </a:xfrm>
        </p:grpSpPr>
        <p:sp>
          <p:nvSpPr>
            <p:cNvPr id="20" name="Минус 19"/>
            <p:cNvSpPr/>
            <p:nvPr/>
          </p:nvSpPr>
          <p:spPr bwMode="auto">
            <a:xfrm rot="3284316">
              <a:off x="505937" y="5364377"/>
              <a:ext cx="402686" cy="345056"/>
            </a:xfrm>
            <a:prstGeom prst="mathMinus">
              <a:avLst>
                <a:gd name="adj1" fmla="val 19444"/>
              </a:avLst>
            </a:prstGeom>
            <a:solidFill>
              <a:srgbClr val="5AC664"/>
            </a:solidFill>
            <a:ln>
              <a:solidFill>
                <a:srgbClr val="5AC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8040" y="5254387"/>
              <a:ext cx="259191" cy="396321"/>
            </a:xfrm>
            <a:custGeom>
              <a:avLst/>
              <a:gdLst>
                <a:gd name="connsiteX0" fmla="*/ 0 w 245660"/>
                <a:gd name="connsiteY0" fmla="*/ 368490 h 368490"/>
                <a:gd name="connsiteX1" fmla="*/ 81886 w 245660"/>
                <a:gd name="connsiteY1" fmla="*/ 204716 h 368490"/>
                <a:gd name="connsiteX2" fmla="*/ 245660 w 245660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60" h="368490">
                  <a:moveTo>
                    <a:pt x="0" y="368490"/>
                  </a:moveTo>
                  <a:cubicBezTo>
                    <a:pt x="20471" y="317310"/>
                    <a:pt x="40943" y="266131"/>
                    <a:pt x="81886" y="204716"/>
                  </a:cubicBezTo>
                  <a:cubicBezTo>
                    <a:pt x="122829" y="143301"/>
                    <a:pt x="206991" y="43218"/>
                    <a:pt x="245660" y="0"/>
                  </a:cubicBezTo>
                </a:path>
              </a:pathLst>
            </a:custGeom>
            <a:solidFill>
              <a:srgbClr val="5AC664"/>
            </a:solidFill>
            <a:ln w="82550">
              <a:solidFill>
                <a:srgbClr val="5AC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  <p:sp>
        <p:nvSpPr>
          <p:cNvPr id="22" name="Умножение 21"/>
          <p:cNvSpPr/>
          <p:nvPr/>
        </p:nvSpPr>
        <p:spPr>
          <a:xfrm>
            <a:off x="5175250" y="4503738"/>
            <a:ext cx="604838" cy="582612"/>
          </a:xfrm>
          <a:prstGeom prst="mathMultiply">
            <a:avLst>
              <a:gd name="adj1" fmla="val 1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23561" name="Picture 17" descr="Безымя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150" y="1314450"/>
            <a:ext cx="430212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8"/>
          <p:cNvSpPr txBox="1">
            <a:spLocks noChangeArrowheads="1"/>
          </p:cNvSpPr>
          <p:nvPr/>
        </p:nvSpPr>
        <p:spPr bwMode="auto">
          <a:xfrm>
            <a:off x="1238250" y="2112963"/>
            <a:ext cx="742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uk-UA" sz="2400">
              <a:latin typeface="Arial" charset="0"/>
            </a:endParaRPr>
          </a:p>
        </p:txBody>
      </p:sp>
      <p:sp>
        <p:nvSpPr>
          <p:cNvPr id="25602" name="Rectangle 8"/>
          <p:cNvSpPr>
            <a:spLocks noChangeArrowheads="1"/>
          </p:cNvSpPr>
          <p:nvPr/>
        </p:nvSpPr>
        <p:spPr bwMode="auto">
          <a:xfrm>
            <a:off x="9107488" y="6089650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6</a:t>
            </a: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957263" y="833438"/>
            <a:ext cx="8315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>
                <a:cs typeface="Times New Roman" pitchFamily="18" charset="0"/>
              </a:rPr>
              <a:t>Вивіски різних організацій збоку від входу</a:t>
            </a:r>
          </a:p>
        </p:txBody>
      </p:sp>
      <p:pic>
        <p:nvPicPr>
          <p:cNvPr id="2560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757363"/>
            <a:ext cx="8416925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4"/>
          <p:cNvSpPr>
            <a:spLocks noChangeArrowheads="1"/>
          </p:cNvSpPr>
          <p:nvPr/>
        </p:nvSpPr>
        <p:spPr bwMode="auto">
          <a:xfrm>
            <a:off x="952500" y="5514975"/>
            <a:ext cx="8382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600">
                <a:cs typeface="Times New Roman" pitchFamily="18" charset="0"/>
              </a:rPr>
              <a:t>  </a:t>
            </a:r>
            <a:r>
              <a:rPr lang="uk-UA" sz="1400">
                <a:cs typeface="Times New Roman" pitchFamily="18" charset="0"/>
              </a:rPr>
              <a:t>В межах одного русту	                         Вивіски декількох організацій                       Загальна вивіска для</a:t>
            </a:r>
          </a:p>
          <a:p>
            <a:pPr eaLnBrk="0" hangingPunct="0"/>
            <a:r>
              <a:rPr lang="uk-UA" sz="1400">
                <a:cs typeface="Times New Roman" pitchFamily="18" charset="0"/>
              </a:rPr>
              <a:t>			    однакового розміру і матеріалу                      декількох організацій</a:t>
            </a:r>
            <a:endParaRPr lang="ru-RU" sz="1400">
              <a:cs typeface="Times New Roman" pitchFamily="18" charset="0"/>
            </a:endParaRPr>
          </a:p>
        </p:txBody>
      </p:sp>
      <p:grpSp>
        <p:nvGrpSpPr>
          <p:cNvPr id="25606" name="Группа 18"/>
          <p:cNvGrpSpPr>
            <a:grpSpLocks/>
          </p:cNvGrpSpPr>
          <p:nvPr/>
        </p:nvGrpSpPr>
        <p:grpSpPr bwMode="auto">
          <a:xfrm>
            <a:off x="6719888" y="5194300"/>
            <a:ext cx="503237" cy="484188"/>
            <a:chOff x="534752" y="5254387"/>
            <a:chExt cx="502479" cy="483861"/>
          </a:xfrm>
        </p:grpSpPr>
        <p:sp>
          <p:nvSpPr>
            <p:cNvPr id="20" name="Минус 19"/>
            <p:cNvSpPr>
              <a:spLocks noChangeArrowheads="1"/>
            </p:cNvSpPr>
            <p:nvPr/>
          </p:nvSpPr>
          <p:spPr bwMode="auto">
            <a:xfrm rot="3284316">
              <a:off x="506846" y="5364787"/>
              <a:ext cx="401367" cy="345554"/>
            </a:xfrm>
            <a:custGeom>
              <a:avLst/>
              <a:gdLst>
                <a:gd name="T0" fmla="*/ 348166 w 401367"/>
                <a:gd name="T1" fmla="*/ 172777 h 345554"/>
                <a:gd name="T2" fmla="*/ 200684 w 401367"/>
                <a:gd name="T3" fmla="*/ 206372 h 345554"/>
                <a:gd name="T4" fmla="*/ 53201 w 401367"/>
                <a:gd name="T5" fmla="*/ 172777 h 345554"/>
                <a:gd name="T6" fmla="*/ 200684 w 401367"/>
                <a:gd name="T7" fmla="*/ 139182 h 345554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3201 w 401367"/>
                <a:gd name="T13" fmla="*/ 139182 h 345554"/>
                <a:gd name="T14" fmla="*/ 348166 w 401367"/>
                <a:gd name="T15" fmla="*/ 206372 h 3455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367" h="345554">
                  <a:moveTo>
                    <a:pt x="53201" y="139182"/>
                  </a:moveTo>
                  <a:lnTo>
                    <a:pt x="348166" y="139182"/>
                  </a:lnTo>
                  <a:lnTo>
                    <a:pt x="348166" y="206372"/>
                  </a:lnTo>
                  <a:lnTo>
                    <a:pt x="53201" y="206372"/>
                  </a:lnTo>
                  <a:close/>
                </a:path>
              </a:pathLst>
            </a:custGeom>
            <a:solidFill>
              <a:srgbClr val="5AC664"/>
            </a:solidFill>
            <a:ln w="12700" algn="ctr">
              <a:solidFill>
                <a:srgbClr val="5AC664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hangingPunct="0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77273" y="5254387"/>
              <a:ext cx="259958" cy="395021"/>
            </a:xfrm>
            <a:custGeom>
              <a:avLst/>
              <a:gdLst>
                <a:gd name="connsiteX0" fmla="*/ 0 w 245660"/>
                <a:gd name="connsiteY0" fmla="*/ 368490 h 368490"/>
                <a:gd name="connsiteX1" fmla="*/ 81886 w 245660"/>
                <a:gd name="connsiteY1" fmla="*/ 204716 h 368490"/>
                <a:gd name="connsiteX2" fmla="*/ 245660 w 245660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60" h="368490">
                  <a:moveTo>
                    <a:pt x="0" y="368490"/>
                  </a:moveTo>
                  <a:cubicBezTo>
                    <a:pt x="20471" y="317310"/>
                    <a:pt x="40943" y="266131"/>
                    <a:pt x="81886" y="204716"/>
                  </a:cubicBezTo>
                  <a:cubicBezTo>
                    <a:pt x="122829" y="143301"/>
                    <a:pt x="206991" y="43218"/>
                    <a:pt x="245660" y="0"/>
                  </a:cubicBezTo>
                </a:path>
              </a:pathLst>
            </a:custGeom>
            <a:solidFill>
              <a:srgbClr val="5AC664"/>
            </a:solidFill>
            <a:ln w="82550">
              <a:solidFill>
                <a:srgbClr val="5AC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  <p:grpSp>
        <p:nvGrpSpPr>
          <p:cNvPr id="25607" name="Группа 21"/>
          <p:cNvGrpSpPr>
            <a:grpSpLocks/>
          </p:cNvGrpSpPr>
          <p:nvPr/>
        </p:nvGrpSpPr>
        <p:grpSpPr bwMode="auto">
          <a:xfrm>
            <a:off x="992188" y="5116513"/>
            <a:ext cx="503237" cy="484187"/>
            <a:chOff x="534752" y="5254387"/>
            <a:chExt cx="502479" cy="483861"/>
          </a:xfrm>
        </p:grpSpPr>
        <p:sp>
          <p:nvSpPr>
            <p:cNvPr id="23" name="Минус 22"/>
            <p:cNvSpPr>
              <a:spLocks noChangeArrowheads="1"/>
            </p:cNvSpPr>
            <p:nvPr/>
          </p:nvSpPr>
          <p:spPr bwMode="auto">
            <a:xfrm rot="3284316">
              <a:off x="506846" y="5364788"/>
              <a:ext cx="401367" cy="345554"/>
            </a:xfrm>
            <a:custGeom>
              <a:avLst/>
              <a:gdLst>
                <a:gd name="T0" fmla="*/ 348166 w 401367"/>
                <a:gd name="T1" fmla="*/ 172777 h 345554"/>
                <a:gd name="T2" fmla="*/ 200684 w 401367"/>
                <a:gd name="T3" fmla="*/ 206372 h 345554"/>
                <a:gd name="T4" fmla="*/ 53201 w 401367"/>
                <a:gd name="T5" fmla="*/ 172777 h 345554"/>
                <a:gd name="T6" fmla="*/ 200684 w 401367"/>
                <a:gd name="T7" fmla="*/ 139182 h 345554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3201 w 401367"/>
                <a:gd name="T13" fmla="*/ 139182 h 345554"/>
                <a:gd name="T14" fmla="*/ 348166 w 401367"/>
                <a:gd name="T15" fmla="*/ 206372 h 3455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367" h="345554">
                  <a:moveTo>
                    <a:pt x="53201" y="139182"/>
                  </a:moveTo>
                  <a:lnTo>
                    <a:pt x="348166" y="139182"/>
                  </a:lnTo>
                  <a:lnTo>
                    <a:pt x="348166" y="206372"/>
                  </a:lnTo>
                  <a:lnTo>
                    <a:pt x="53201" y="206372"/>
                  </a:lnTo>
                  <a:close/>
                </a:path>
              </a:pathLst>
            </a:custGeom>
            <a:solidFill>
              <a:srgbClr val="5AC664"/>
            </a:solidFill>
            <a:ln w="12700" algn="ctr">
              <a:solidFill>
                <a:srgbClr val="5AC664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hangingPunct="0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777273" y="5254387"/>
              <a:ext cx="259958" cy="395021"/>
            </a:xfrm>
            <a:custGeom>
              <a:avLst/>
              <a:gdLst>
                <a:gd name="connsiteX0" fmla="*/ 0 w 245660"/>
                <a:gd name="connsiteY0" fmla="*/ 368490 h 368490"/>
                <a:gd name="connsiteX1" fmla="*/ 81886 w 245660"/>
                <a:gd name="connsiteY1" fmla="*/ 204716 h 368490"/>
                <a:gd name="connsiteX2" fmla="*/ 245660 w 245660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60" h="368490">
                  <a:moveTo>
                    <a:pt x="0" y="368490"/>
                  </a:moveTo>
                  <a:cubicBezTo>
                    <a:pt x="20471" y="317310"/>
                    <a:pt x="40943" y="266131"/>
                    <a:pt x="81886" y="204716"/>
                  </a:cubicBezTo>
                  <a:cubicBezTo>
                    <a:pt x="122829" y="143301"/>
                    <a:pt x="206991" y="43218"/>
                    <a:pt x="245660" y="0"/>
                  </a:cubicBezTo>
                </a:path>
              </a:pathLst>
            </a:custGeom>
            <a:solidFill>
              <a:srgbClr val="5AC664"/>
            </a:solidFill>
            <a:ln w="82550">
              <a:solidFill>
                <a:srgbClr val="5AC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  <p:grpSp>
        <p:nvGrpSpPr>
          <p:cNvPr id="25608" name="Группа 18"/>
          <p:cNvGrpSpPr>
            <a:grpSpLocks/>
          </p:cNvGrpSpPr>
          <p:nvPr/>
        </p:nvGrpSpPr>
        <p:grpSpPr bwMode="auto">
          <a:xfrm>
            <a:off x="3567113" y="5127625"/>
            <a:ext cx="503237" cy="484188"/>
            <a:chOff x="534752" y="5254387"/>
            <a:chExt cx="502479" cy="483861"/>
          </a:xfrm>
        </p:grpSpPr>
        <p:sp>
          <p:nvSpPr>
            <p:cNvPr id="22" name="Минус 21"/>
            <p:cNvSpPr>
              <a:spLocks noChangeArrowheads="1"/>
            </p:cNvSpPr>
            <p:nvPr/>
          </p:nvSpPr>
          <p:spPr bwMode="auto">
            <a:xfrm rot="3284316">
              <a:off x="506846" y="5364787"/>
              <a:ext cx="401367" cy="345554"/>
            </a:xfrm>
            <a:custGeom>
              <a:avLst/>
              <a:gdLst>
                <a:gd name="T0" fmla="*/ 348166 w 401367"/>
                <a:gd name="T1" fmla="*/ 172777 h 345554"/>
                <a:gd name="T2" fmla="*/ 200684 w 401367"/>
                <a:gd name="T3" fmla="*/ 206372 h 345554"/>
                <a:gd name="T4" fmla="*/ 53201 w 401367"/>
                <a:gd name="T5" fmla="*/ 172777 h 345554"/>
                <a:gd name="T6" fmla="*/ 200684 w 401367"/>
                <a:gd name="T7" fmla="*/ 139182 h 345554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3201 w 401367"/>
                <a:gd name="T13" fmla="*/ 139182 h 345554"/>
                <a:gd name="T14" fmla="*/ 348166 w 401367"/>
                <a:gd name="T15" fmla="*/ 206372 h 3455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1367" h="345554">
                  <a:moveTo>
                    <a:pt x="53201" y="139182"/>
                  </a:moveTo>
                  <a:lnTo>
                    <a:pt x="348166" y="139182"/>
                  </a:lnTo>
                  <a:lnTo>
                    <a:pt x="348166" y="206372"/>
                  </a:lnTo>
                  <a:lnTo>
                    <a:pt x="53201" y="206372"/>
                  </a:lnTo>
                  <a:close/>
                </a:path>
              </a:pathLst>
            </a:custGeom>
            <a:solidFill>
              <a:srgbClr val="5AC664"/>
            </a:solidFill>
            <a:ln w="12700" algn="ctr">
              <a:solidFill>
                <a:srgbClr val="5AC664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hangingPunct="0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777273" y="5254387"/>
              <a:ext cx="259958" cy="395021"/>
            </a:xfrm>
            <a:custGeom>
              <a:avLst/>
              <a:gdLst>
                <a:gd name="connsiteX0" fmla="*/ 0 w 245660"/>
                <a:gd name="connsiteY0" fmla="*/ 368490 h 368490"/>
                <a:gd name="connsiteX1" fmla="*/ 81886 w 245660"/>
                <a:gd name="connsiteY1" fmla="*/ 204716 h 368490"/>
                <a:gd name="connsiteX2" fmla="*/ 245660 w 245660"/>
                <a:gd name="connsiteY2" fmla="*/ 0 h 36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5660" h="368490">
                  <a:moveTo>
                    <a:pt x="0" y="368490"/>
                  </a:moveTo>
                  <a:cubicBezTo>
                    <a:pt x="20471" y="317310"/>
                    <a:pt x="40943" y="266131"/>
                    <a:pt x="81886" y="204716"/>
                  </a:cubicBezTo>
                  <a:cubicBezTo>
                    <a:pt x="122829" y="143301"/>
                    <a:pt x="206991" y="43218"/>
                    <a:pt x="245660" y="0"/>
                  </a:cubicBezTo>
                </a:path>
              </a:pathLst>
            </a:custGeom>
            <a:solidFill>
              <a:srgbClr val="5AC664"/>
            </a:solidFill>
            <a:ln w="82550">
              <a:solidFill>
                <a:srgbClr val="5AC6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8"/>
          <p:cNvSpPr txBox="1">
            <a:spLocks noChangeArrowheads="1"/>
          </p:cNvSpPr>
          <p:nvPr/>
        </p:nvSpPr>
        <p:spPr bwMode="auto">
          <a:xfrm>
            <a:off x="1238250" y="2112963"/>
            <a:ext cx="742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uk-UA" sz="2400"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76888" y="1530350"/>
            <a:ext cx="2466975" cy="715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9120188" y="6089650"/>
            <a:ext cx="274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7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663950" y="668338"/>
            <a:ext cx="2990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>
                <a:cs typeface="Times New Roman" pitchFamily="18" charset="0"/>
              </a:rPr>
              <a:t>Вивіски збоку від входу</a:t>
            </a:r>
          </a:p>
        </p:txBody>
      </p:sp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2181225" y="5238750"/>
            <a:ext cx="6619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Вивіски не повинні закривати весь простінок, архітектурний декор, русти, столярні вироби і перемички</a:t>
            </a:r>
            <a:endParaRPr lang="ru-RU" sz="1400">
              <a:cs typeface="Times New Roman" pitchFamily="18" charset="0"/>
            </a:endParaRPr>
          </a:p>
        </p:txBody>
      </p:sp>
      <p:grpSp>
        <p:nvGrpSpPr>
          <p:cNvPr id="27654" name="Группа 27"/>
          <p:cNvGrpSpPr>
            <a:grpSpLocks/>
          </p:cNvGrpSpPr>
          <p:nvPr/>
        </p:nvGrpSpPr>
        <p:grpSpPr bwMode="auto">
          <a:xfrm>
            <a:off x="819150" y="1419225"/>
            <a:ext cx="8582025" cy="3457575"/>
            <a:chOff x="984274" y="1598850"/>
            <a:chExt cx="8416925" cy="3278187"/>
          </a:xfrm>
        </p:grpSpPr>
        <p:grpSp>
          <p:nvGrpSpPr>
            <p:cNvPr id="27659" name="Группа 26"/>
            <p:cNvGrpSpPr>
              <a:grpSpLocks/>
            </p:cNvGrpSpPr>
            <p:nvPr/>
          </p:nvGrpSpPr>
          <p:grpSpPr bwMode="auto">
            <a:xfrm>
              <a:off x="984274" y="1598850"/>
              <a:ext cx="8416925" cy="3278187"/>
              <a:chOff x="984274" y="1598850"/>
              <a:chExt cx="8416925" cy="3278187"/>
            </a:xfrm>
          </p:grpSpPr>
          <p:pic>
            <p:nvPicPr>
              <p:cNvPr id="27661" name="Picture 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84274" y="1598850"/>
                <a:ext cx="8416925" cy="3278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Прямоугольник 20"/>
              <p:cNvSpPr/>
              <p:nvPr/>
            </p:nvSpPr>
            <p:spPr>
              <a:xfrm>
                <a:off x="2019653" y="3575095"/>
                <a:ext cx="504455" cy="355212"/>
              </a:xfrm>
              <a:prstGeom prst="rect">
                <a:avLst/>
              </a:prstGeom>
              <a:solidFill>
                <a:srgbClr val="CB1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7042405" y="2360449"/>
                <a:ext cx="1296947" cy="233297"/>
              </a:xfrm>
              <a:prstGeom prst="rect">
                <a:avLst/>
              </a:prstGeom>
              <a:solidFill>
                <a:srgbClr val="CB1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4216523" y="2781887"/>
                <a:ext cx="369000" cy="1148420"/>
              </a:xfrm>
              <a:prstGeom prst="rect">
                <a:avLst/>
              </a:prstGeom>
              <a:solidFill>
                <a:srgbClr val="CB1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242560" y="2798444"/>
                <a:ext cx="368999" cy="1148419"/>
              </a:xfrm>
              <a:prstGeom prst="rect">
                <a:avLst/>
              </a:prstGeom>
              <a:solidFill>
                <a:srgbClr val="CB1C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</p:grpSp>
        <p:pic>
          <p:nvPicPr>
            <p:cNvPr id="26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83459" t="59401" r="11515" b="25195"/>
            <a:stretch>
              <a:fillRect/>
            </a:stretch>
          </p:blipFill>
          <p:spPr bwMode="auto">
            <a:xfrm>
              <a:off x="7014950" y="3575715"/>
              <a:ext cx="423080" cy="464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450850" y="1624013"/>
            <a:ext cx="3465513" cy="294798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Умножение 21"/>
          <p:cNvSpPr/>
          <p:nvPr/>
        </p:nvSpPr>
        <p:spPr>
          <a:xfrm>
            <a:off x="1457325" y="5145088"/>
            <a:ext cx="587375" cy="554037"/>
          </a:xfrm>
          <a:prstGeom prst="mathMultiply">
            <a:avLst>
              <a:gd name="adj1" fmla="val 1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3400425" y="1598613"/>
            <a:ext cx="3465513" cy="294798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6227763" y="1682750"/>
            <a:ext cx="3465512" cy="29479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5" descr="C:\Users\servak\Desktop\вууу.jpg"/>
          <p:cNvPicPr>
            <a:picLocks noChangeAspect="1" noChangeArrowheads="1"/>
          </p:cNvPicPr>
          <p:nvPr/>
        </p:nvPicPr>
        <p:blipFill>
          <a:blip r:embed="rId3"/>
          <a:srcRect l="1402" t="1111"/>
          <a:stretch>
            <a:fillRect/>
          </a:stretch>
        </p:blipFill>
        <p:spPr bwMode="auto">
          <a:xfrm>
            <a:off x="5186363" y="1649413"/>
            <a:ext cx="4335462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239838" y="0"/>
            <a:ext cx="76247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uk-UA" sz="4200">
              <a:latin typeface="Myriad Pro Cond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9175750" y="6103938"/>
            <a:ext cx="274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8</a:t>
            </a:r>
          </a:p>
        </p:txBody>
      </p:sp>
      <p:sp>
        <p:nvSpPr>
          <p:cNvPr id="29700" name="Rectangle 27"/>
          <p:cNvSpPr>
            <a:spLocks noChangeArrowheads="1"/>
          </p:cNvSpPr>
          <p:nvPr/>
        </p:nvSpPr>
        <p:spPr bwMode="auto">
          <a:xfrm>
            <a:off x="1284288" y="5497513"/>
            <a:ext cx="7964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Забороняється розміщувати вивіски на балконах, закривати решітки, перила,</a:t>
            </a:r>
            <a:r>
              <a:rPr lang="en-US" sz="1400">
                <a:cs typeface="Times New Roman" pitchFamily="18" charset="0"/>
              </a:rPr>
              <a:t> </a:t>
            </a:r>
            <a:r>
              <a:rPr lang="uk-UA" sz="1400">
                <a:cs typeface="Times New Roman" pitchFamily="18" charset="0"/>
              </a:rPr>
              <a:t>балюстради, підтримуючі консолі</a:t>
            </a:r>
          </a:p>
        </p:txBody>
      </p:sp>
      <p:pic>
        <p:nvPicPr>
          <p:cNvPr id="29701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6863" y="3252788"/>
            <a:ext cx="21113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8" descr="Рисунокй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275" y="1592263"/>
            <a:ext cx="4306888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40"/>
          <p:cNvSpPr>
            <a:spLocks noChangeArrowheads="1"/>
          </p:cNvSpPr>
          <p:nvPr/>
        </p:nvSpPr>
        <p:spPr bwMode="auto">
          <a:xfrm>
            <a:off x="657225" y="642938"/>
            <a:ext cx="891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>
                <a:cs typeface="Times New Roman" pitchFamily="18" charset="0"/>
              </a:rPr>
              <a:t>Розміщення вивісок на фасадах будівель, що містять декоративні елементи </a:t>
            </a:r>
            <a:endParaRPr lang="ru-RU"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835025" y="1560513"/>
            <a:ext cx="4241800" cy="3579812"/>
          </a:xfrm>
          <a:prstGeom prst="line">
            <a:avLst/>
          </a:prstGeom>
          <a:ln w="60325">
            <a:solidFill>
              <a:srgbClr val="E62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5186363" y="1571625"/>
            <a:ext cx="4283075" cy="3614738"/>
          </a:xfrm>
          <a:prstGeom prst="line">
            <a:avLst/>
          </a:prstGeom>
          <a:ln w="60325">
            <a:solidFill>
              <a:srgbClr val="E62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множение 11"/>
          <p:cNvSpPr/>
          <p:nvPr/>
        </p:nvSpPr>
        <p:spPr>
          <a:xfrm>
            <a:off x="493713" y="5340350"/>
            <a:ext cx="692150" cy="630238"/>
          </a:xfrm>
          <a:prstGeom prst="mathMultiply">
            <a:avLst>
              <a:gd name="adj1" fmla="val 1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8"/>
          <p:cNvSpPr>
            <a:spLocks noChangeArrowheads="1"/>
          </p:cNvSpPr>
          <p:nvPr/>
        </p:nvSpPr>
        <p:spPr bwMode="auto">
          <a:xfrm>
            <a:off x="1230313" y="0"/>
            <a:ext cx="8142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uk-UA" sz="3200">
              <a:latin typeface="Arial" charset="0"/>
            </a:endParaRP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9078913" y="6169025"/>
            <a:ext cx="560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>
                <a:cs typeface="Times New Roman" pitchFamily="18" charset="0"/>
              </a:rPr>
              <a:t>9</a:t>
            </a:r>
          </a:p>
        </p:txBody>
      </p:sp>
      <p:sp>
        <p:nvSpPr>
          <p:cNvPr id="31747" name="Rectangle 9"/>
          <p:cNvSpPr>
            <a:spLocks noChangeArrowheads="1"/>
          </p:cNvSpPr>
          <p:nvPr/>
        </p:nvSpPr>
        <p:spPr bwMode="auto">
          <a:xfrm>
            <a:off x="654050" y="762000"/>
            <a:ext cx="89566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>
                <a:cs typeface="Times New Roman" pitchFamily="18" charset="0"/>
              </a:rPr>
              <a:t>Забороняється розміщення вивісок, що закривають </a:t>
            </a:r>
          </a:p>
          <a:p>
            <a:pPr algn="ctr" eaLnBrk="0" hangingPunct="0"/>
            <a:r>
              <a:rPr lang="uk-UA">
                <a:cs typeface="Times New Roman" pitchFamily="18" charset="0"/>
              </a:rPr>
              <a:t>декоративні елементи фасаду</a:t>
            </a:r>
            <a:endParaRPr lang="ru-RU">
              <a:cs typeface="Times New Roman" pitchFamily="18" charset="0"/>
            </a:endParaRPr>
          </a:p>
          <a:p>
            <a:pPr algn="ctr" eaLnBrk="0" hangingPunct="0"/>
            <a:endParaRPr lang="ru-RU" sz="3200">
              <a:latin typeface="Arial" charset="0"/>
            </a:endParaRPr>
          </a:p>
        </p:txBody>
      </p:sp>
      <p:pic>
        <p:nvPicPr>
          <p:cNvPr id="3174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1647825"/>
            <a:ext cx="857567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1673225" y="5484813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uk-UA" sz="1400">
                <a:cs typeface="Times New Roman" pitchFamily="18" charset="0"/>
              </a:rPr>
              <a:t>Забороняється закривати декоративні архітектурні елементи фасадів - русти, колони, пілястри, пояски, столярні вироби </a:t>
            </a:r>
            <a:endParaRPr lang="ru-RU" sz="1400">
              <a:cs typeface="Times New Roman" pitchFamily="18" charset="0"/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915988" y="5199063"/>
            <a:ext cx="587375" cy="554037"/>
          </a:xfrm>
          <a:prstGeom prst="mathMultiply">
            <a:avLst>
              <a:gd name="adj1" fmla="val 17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5640</TotalTime>
  <Words>641</Words>
  <Application>Microsoft Office PowerPoint</Application>
  <PresentationFormat>Лист A4 (210x297 мм)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Times New Roman</vt:lpstr>
      <vt:lpstr>Arial</vt:lpstr>
      <vt:lpstr>Calibri Light</vt:lpstr>
      <vt:lpstr>Calibri</vt:lpstr>
      <vt:lpstr>Myriad Pro Cond</vt:lpstr>
      <vt:lpstr>Impact</vt:lpstr>
      <vt:lpstr>Georgia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kimlien</dc:creator>
  <cp:lastModifiedBy>Media3</cp:lastModifiedBy>
  <cp:revision>450</cp:revision>
  <cp:lastPrinted>2015-08-11T06:22:32Z</cp:lastPrinted>
  <dcterms:created xsi:type="dcterms:W3CDTF">2014-08-17T23:27:37Z</dcterms:created>
  <dcterms:modified xsi:type="dcterms:W3CDTF">2015-08-28T13:17:41Z</dcterms:modified>
</cp:coreProperties>
</file>